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6" r:id="rId1"/>
  </p:sldMasterIdLst>
  <p:sldIdLst>
    <p:sldId id="256" r:id="rId2"/>
    <p:sldId id="319" r:id="rId3"/>
    <p:sldId id="303" r:id="rId4"/>
    <p:sldId id="297" r:id="rId5"/>
    <p:sldId id="293" r:id="rId6"/>
    <p:sldId id="294" r:id="rId7"/>
    <p:sldId id="295" r:id="rId8"/>
    <p:sldId id="296" r:id="rId9"/>
    <p:sldId id="298" r:id="rId10"/>
    <p:sldId id="300" r:id="rId11"/>
    <p:sldId id="338" r:id="rId12"/>
    <p:sldId id="302" r:id="rId13"/>
    <p:sldId id="306" r:id="rId14"/>
    <p:sldId id="301" r:id="rId15"/>
    <p:sldId id="304" r:id="rId16"/>
    <p:sldId id="305" r:id="rId17"/>
    <p:sldId id="339" r:id="rId18"/>
    <p:sldId id="318" r:id="rId19"/>
    <p:sldId id="315" r:id="rId20"/>
    <p:sldId id="307" r:id="rId21"/>
    <p:sldId id="308" r:id="rId22"/>
    <p:sldId id="309" r:id="rId23"/>
    <p:sldId id="310" r:id="rId24"/>
    <p:sldId id="340" r:id="rId25"/>
    <p:sldId id="311" r:id="rId26"/>
    <p:sldId id="276" r:id="rId27"/>
    <p:sldId id="277" r:id="rId28"/>
    <p:sldId id="278" r:id="rId29"/>
    <p:sldId id="279" r:id="rId30"/>
    <p:sldId id="282" r:id="rId31"/>
    <p:sldId id="316" r:id="rId32"/>
    <p:sldId id="326" r:id="rId33"/>
    <p:sldId id="322" r:id="rId34"/>
    <p:sldId id="323" r:id="rId35"/>
    <p:sldId id="324" r:id="rId36"/>
    <p:sldId id="325" r:id="rId37"/>
    <p:sldId id="34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81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3/28/22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1167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3/28/22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50419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90670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3244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66274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14240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0599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078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211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513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298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06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3/28/22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16883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627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681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752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628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3/28/22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596010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EZ05e7EMOL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hinktocode.com/2018/02/05/what-is-tdd/"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miro.medium.com/max/1400/1*tw0QBYz-LSwBnaiCD0c7iA.jpe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amazon.com/Modern-Programming-Test-Driven-Development-Better/dp/193778548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martinfowler.com/articles/mocksArentStubs.html" TargetMode="External"/><Relationship Id="rId3" Type="http://schemas.openxmlformats.org/officeDocument/2006/relationships/hyperlink" Target="https://robdmoore.id.au/blog/2015/01/26/review-of-ian-cooper-tdd-where-did-it-all-go-wrong" TargetMode="External"/><Relationship Id="rId7" Type="http://schemas.openxmlformats.org/officeDocument/2006/relationships/hyperlink" Target="https://blog.cleancoder.com/uncle-bob/2017/03/07/SymmetryBreaking.html" TargetMode="External"/><Relationship Id="rId2" Type="http://schemas.openxmlformats.org/officeDocument/2006/relationships/hyperlink" Target="https://www.stevefenton.co.uk/2013/05/my-unit-testing-epiphany/" TargetMode="External"/><Relationship Id="rId1" Type="http://schemas.openxmlformats.org/officeDocument/2006/relationships/slideLayout" Target="../slideLayouts/slideLayout2.xml"/><Relationship Id="rId6" Type="http://schemas.openxmlformats.org/officeDocument/2006/relationships/hyperlink" Target="https://herbertograca.com/2017/09/14/ports-adapters-architecture/" TargetMode="External"/><Relationship Id="rId5" Type="http://schemas.openxmlformats.org/officeDocument/2006/relationships/hyperlink" Target="https://medium.com/wealcomecompany/vous-ne-verrez-plus-les-tests-unitaires-de-la-m%C3%AAme-mani%C3%A8re-7b0f92c460cb" TargetMode="External"/><Relationship Id="rId10" Type="http://schemas.openxmlformats.org/officeDocument/2006/relationships/hyperlink" Target="https://sites.google.com/site/unclebobconsultingllc/blogs-by-robert-martin/mocking-mocking-and-testing-outcomes" TargetMode="External"/><Relationship Id="rId4" Type="http://schemas.openxmlformats.org/officeDocument/2006/relationships/hyperlink" Target="http://blog.cleancoder.com/uncle-bob/2013/05/27/TheTransformationPriorityPremise.html" TargetMode="External"/><Relationship Id="rId9" Type="http://schemas.openxmlformats.org/officeDocument/2006/relationships/hyperlink" Target="https://blog.cleancoder.com/uncle-bob/2017/03/03/TDD-Harms-Architecture.html"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Jh50o8-wWCA" TargetMode="External"/><Relationship Id="rId3" Type="http://schemas.openxmlformats.org/officeDocument/2006/relationships/hyperlink" Target="https://www.youtube.com/watch?v=WSes_PexXcA" TargetMode="External"/><Relationship Id="rId7" Type="http://schemas.openxmlformats.org/officeDocument/2006/relationships/hyperlink" Target="https://www.youtube.com/watch?v=EkEz3pcLdgY" TargetMode="External"/><Relationship Id="rId2" Type="http://schemas.openxmlformats.org/officeDocument/2006/relationships/hyperlink" Target="https://www.youtube.com/watch?v=EZ05e7EMOLM" TargetMode="External"/><Relationship Id="rId1" Type="http://schemas.openxmlformats.org/officeDocument/2006/relationships/slideLayout" Target="../slideLayouts/slideLayout2.xml"/><Relationship Id="rId6" Type="http://schemas.openxmlformats.org/officeDocument/2006/relationships/hyperlink" Target="https://www.youtube.com/watch?v=5OjqD-ow8GE" TargetMode="External"/><Relationship Id="rId5" Type="http://schemas.openxmlformats.org/officeDocument/2006/relationships/hyperlink" Target="https://wealcomecompany.com/blog/bdd-tdd-full-java-demo-michael-azerhad-wealcome" TargetMode="External"/><Relationship Id="rId4" Type="http://schemas.openxmlformats.org/officeDocument/2006/relationships/hyperlink" Target="https://www.youtube.com/watch?v=yiCpfd-kz3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open.spotify.com/show/4zVCbAw9BvcufC9GMrjrNd" TargetMode="External"/><Relationship Id="rId2" Type="http://schemas.openxmlformats.org/officeDocument/2006/relationships/hyperlink" Target="https://soundcloud.com/michael-az-948266686" TargetMode="External"/><Relationship Id="rId1" Type="http://schemas.openxmlformats.org/officeDocument/2006/relationships/slideLayout" Target="../slideLayouts/slideLayout2.xml"/><Relationship Id="rId4" Type="http://schemas.openxmlformats.org/officeDocument/2006/relationships/hyperlink" Target="https://www.yegor256.com/shift-m/2018/27.html"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wealcome.slack.com/join/shared_invite/zt-cx21g275-5vYPKzfOHMqZhYxGvNsUXQ#/shared-invite/emai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A4CF-7F11-2B46-99E2-279E525712B1}"/>
              </a:ext>
            </a:extLst>
          </p:cNvPr>
          <p:cNvSpPr>
            <a:spLocks noGrp="1"/>
          </p:cNvSpPr>
          <p:nvPr>
            <p:ph type="ctrTitle"/>
          </p:nvPr>
        </p:nvSpPr>
        <p:spPr/>
        <p:txBody>
          <a:bodyPr>
            <a:normAutofit/>
          </a:bodyPr>
          <a:lstStyle/>
          <a:p>
            <a:r>
              <a:rPr lang="fr-FR" dirty="0"/>
              <a:t>TDD et la Clean Architecture</a:t>
            </a:r>
          </a:p>
        </p:txBody>
      </p:sp>
      <p:sp>
        <p:nvSpPr>
          <p:cNvPr id="3" name="Subtitle 2">
            <a:extLst>
              <a:ext uri="{FF2B5EF4-FFF2-40B4-BE49-F238E27FC236}">
                <a16:creationId xmlns:a16="http://schemas.microsoft.com/office/drawing/2014/main" id="{2E5AF08D-6B74-AD49-8855-E1B802948EC5}"/>
              </a:ext>
            </a:extLst>
          </p:cNvPr>
          <p:cNvSpPr>
            <a:spLocks noGrp="1"/>
          </p:cNvSpPr>
          <p:nvPr>
            <p:ph type="subTitle" idx="1"/>
          </p:nvPr>
        </p:nvSpPr>
        <p:spPr/>
        <p:txBody>
          <a:bodyPr/>
          <a:lstStyle/>
          <a:p>
            <a:r>
              <a:rPr lang="fr-FR" dirty="0"/>
              <a:t>La seule solution pour pratiquer le Quick and Clean</a:t>
            </a:r>
          </a:p>
        </p:txBody>
      </p:sp>
      <p:pic>
        <p:nvPicPr>
          <p:cNvPr id="6" name="Picture 5">
            <a:extLst>
              <a:ext uri="{FF2B5EF4-FFF2-40B4-BE49-F238E27FC236}">
                <a16:creationId xmlns:a16="http://schemas.microsoft.com/office/drawing/2014/main" id="{64BC1073-8150-9540-AE65-76843F40BA6A}"/>
              </a:ext>
            </a:extLst>
          </p:cNvPr>
          <p:cNvPicPr>
            <a:picLocks noChangeAspect="1"/>
          </p:cNvPicPr>
          <p:nvPr/>
        </p:nvPicPr>
        <p:blipFill>
          <a:blip r:embed="rId2">
            <a:alphaModFix/>
          </a:blip>
          <a:stretch>
            <a:fillRect/>
          </a:stretch>
        </p:blipFill>
        <p:spPr>
          <a:xfrm>
            <a:off x="1725868" y="466783"/>
            <a:ext cx="8454770" cy="2262312"/>
          </a:xfrm>
          <a:prstGeom prst="rect">
            <a:avLst/>
          </a:prstGeom>
          <a:noFill/>
          <a:effectLst>
            <a:innerShdw blurRad="63500" dist="50800" dir="5400000">
              <a:prstClr val="black">
                <a:alpha val="50000"/>
              </a:prstClr>
            </a:innerShdw>
          </a:effectLst>
        </p:spPr>
      </p:pic>
    </p:spTree>
    <p:extLst>
      <p:ext uri="{BB962C8B-B14F-4D97-AF65-F5344CB8AC3E}">
        <p14:creationId xmlns:p14="http://schemas.microsoft.com/office/powerpoint/2010/main" val="2245561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04438-DFB8-D54B-A29D-ACAA5B668FD5}"/>
              </a:ext>
            </a:extLst>
          </p:cNvPr>
          <p:cNvSpPr txBox="1"/>
          <p:nvPr/>
        </p:nvSpPr>
        <p:spPr>
          <a:xfrm>
            <a:off x="3404681" y="1857984"/>
            <a:ext cx="6186792" cy="2585323"/>
          </a:xfrm>
          <a:prstGeom prst="rect">
            <a:avLst/>
          </a:prstGeom>
          <a:noFill/>
        </p:spPr>
        <p:txBody>
          <a:bodyPr wrap="square" rtlCol="0">
            <a:spAutoFit/>
          </a:bodyPr>
          <a:lstStyle/>
          <a:p>
            <a:r>
              <a:rPr lang="fr-FR" sz="5400" dirty="0"/>
              <a:t>Comment faire pour éviter TOUS ces problèmes !</a:t>
            </a:r>
          </a:p>
        </p:txBody>
      </p:sp>
    </p:spTree>
    <p:extLst>
      <p:ext uri="{BB962C8B-B14F-4D97-AF65-F5344CB8AC3E}">
        <p14:creationId xmlns:p14="http://schemas.microsoft.com/office/powerpoint/2010/main" val="46288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D1AF-FFEC-5840-83E8-974ABBB2837C}"/>
              </a:ext>
            </a:extLst>
          </p:cNvPr>
          <p:cNvSpPr>
            <a:spLocks noGrp="1"/>
          </p:cNvSpPr>
          <p:nvPr>
            <p:ph type="ctrTitle"/>
          </p:nvPr>
        </p:nvSpPr>
        <p:spPr/>
        <p:txBody>
          <a:bodyPr/>
          <a:lstStyle/>
          <a:p>
            <a:r>
              <a:rPr lang="fr-FR" dirty="0"/>
              <a:t>La potion magique : </a:t>
            </a:r>
            <a:br>
              <a:rPr lang="fr-FR" dirty="0"/>
            </a:br>
            <a:r>
              <a:rPr lang="fr-FR" dirty="0"/>
              <a:t>le Test-</a:t>
            </a:r>
            <a:r>
              <a:rPr lang="fr-FR" dirty="0" err="1"/>
              <a:t>Driven</a:t>
            </a:r>
            <a:r>
              <a:rPr lang="fr-FR" dirty="0"/>
              <a:t> </a:t>
            </a:r>
            <a:r>
              <a:rPr lang="fr-FR" dirty="0" err="1"/>
              <a:t>Development</a:t>
            </a:r>
            <a:r>
              <a:rPr lang="fr-FR" dirty="0"/>
              <a:t> !</a:t>
            </a:r>
          </a:p>
        </p:txBody>
      </p:sp>
      <p:sp>
        <p:nvSpPr>
          <p:cNvPr id="3" name="Subtitle 2">
            <a:extLst>
              <a:ext uri="{FF2B5EF4-FFF2-40B4-BE49-F238E27FC236}">
                <a16:creationId xmlns:a16="http://schemas.microsoft.com/office/drawing/2014/main" id="{CCC251E4-1599-F441-B3C5-E8EE0D4B2A8E}"/>
              </a:ext>
            </a:extLst>
          </p:cNvPr>
          <p:cNvSpPr>
            <a:spLocks noGrp="1"/>
          </p:cNvSpPr>
          <p:nvPr>
            <p:ph type="subTitle" idx="1"/>
          </p:nvPr>
        </p:nvSpPr>
        <p:spPr>
          <a:xfrm>
            <a:off x="1154955" y="4777379"/>
            <a:ext cx="8825658" cy="1054289"/>
          </a:xfrm>
        </p:spPr>
        <p:txBody>
          <a:bodyPr/>
          <a:lstStyle/>
          <a:p>
            <a:r>
              <a:rPr lang="fr-FR" dirty="0"/>
              <a:t>Le TDD, véritable porte d’entrée vers un réel professionnalisme</a:t>
            </a:r>
          </a:p>
        </p:txBody>
      </p:sp>
    </p:spTree>
    <p:extLst>
      <p:ext uri="{BB962C8B-B14F-4D97-AF65-F5344CB8AC3E}">
        <p14:creationId xmlns:p14="http://schemas.microsoft.com/office/powerpoint/2010/main" val="63683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3627-53E4-1549-8CB6-E2D82E6F45BC}"/>
              </a:ext>
            </a:extLst>
          </p:cNvPr>
          <p:cNvSpPr>
            <a:spLocks noGrp="1"/>
          </p:cNvSpPr>
          <p:nvPr>
            <p:ph type="title"/>
          </p:nvPr>
        </p:nvSpPr>
        <p:spPr/>
        <p:txBody>
          <a:bodyPr/>
          <a:lstStyle/>
          <a:p>
            <a:r>
              <a:rPr lang="fr-FR" dirty="0"/>
              <a:t>Qu’est-ce que TDD ?</a:t>
            </a:r>
          </a:p>
        </p:txBody>
      </p:sp>
      <p:sp>
        <p:nvSpPr>
          <p:cNvPr id="3" name="Content Placeholder 2">
            <a:extLst>
              <a:ext uri="{FF2B5EF4-FFF2-40B4-BE49-F238E27FC236}">
                <a16:creationId xmlns:a16="http://schemas.microsoft.com/office/drawing/2014/main" id="{64C21563-5C9A-7545-98B9-E7010B68BF27}"/>
              </a:ext>
            </a:extLst>
          </p:cNvPr>
          <p:cNvSpPr>
            <a:spLocks noGrp="1"/>
          </p:cNvSpPr>
          <p:nvPr>
            <p:ph idx="1"/>
          </p:nvPr>
        </p:nvSpPr>
        <p:spPr/>
        <p:txBody>
          <a:bodyPr/>
          <a:lstStyle/>
          <a:p>
            <a:r>
              <a:rPr lang="fr-FR" b="1" dirty="0"/>
              <a:t>TDD</a:t>
            </a:r>
            <a:r>
              <a:rPr lang="fr-FR" dirty="0"/>
              <a:t> est une </a:t>
            </a:r>
            <a:r>
              <a:rPr lang="fr-FR" b="1" dirty="0"/>
              <a:t>discipline</a:t>
            </a:r>
            <a:r>
              <a:rPr lang="fr-FR" dirty="0"/>
              <a:t> de fer qui profite du </a:t>
            </a:r>
            <a:r>
              <a:rPr lang="fr-FR" b="1" dirty="0"/>
              <a:t>caractère alarmant inhérent </a:t>
            </a:r>
            <a:r>
              <a:rPr lang="fr-FR" dirty="0"/>
              <a:t> à tout </a:t>
            </a:r>
            <a:r>
              <a:rPr lang="fr-FR" b="1" dirty="0"/>
              <a:t>test unitaire </a:t>
            </a:r>
            <a:r>
              <a:rPr lang="fr-FR" dirty="0"/>
              <a:t>pour te </a:t>
            </a:r>
            <a:r>
              <a:rPr lang="fr-FR" b="1" dirty="0"/>
              <a:t>guider pas à pas </a:t>
            </a:r>
            <a:r>
              <a:rPr lang="fr-FR" dirty="0"/>
              <a:t>et</a:t>
            </a:r>
            <a:r>
              <a:rPr lang="fr-FR" b="1" dirty="0"/>
              <a:t> sans labeur </a:t>
            </a:r>
            <a:r>
              <a:rPr lang="fr-FR" dirty="0"/>
              <a:t>vers le </a:t>
            </a:r>
            <a:r>
              <a:rPr lang="fr-FR" b="1" dirty="0"/>
              <a:t>bon code </a:t>
            </a:r>
            <a:r>
              <a:rPr lang="fr-FR" dirty="0"/>
              <a:t>à produire, tout en </a:t>
            </a:r>
            <a:r>
              <a:rPr lang="fr-FR" b="1" dirty="0"/>
              <a:t>justifiant l’existence de chaque caractère </a:t>
            </a:r>
            <a:r>
              <a:rPr lang="fr-FR" dirty="0"/>
              <a:t>de celui-ci.</a:t>
            </a:r>
          </a:p>
          <a:p>
            <a:endParaRPr lang="fr-FR" dirty="0"/>
          </a:p>
          <a:p>
            <a:r>
              <a:rPr lang="fr-FR" dirty="0"/>
              <a:t>C’est un </a:t>
            </a:r>
            <a:r>
              <a:rPr lang="fr-FR" b="1" dirty="0"/>
              <a:t>guide pour trouver les bons algorithmes, </a:t>
            </a:r>
            <a:r>
              <a:rPr lang="fr-FR" dirty="0"/>
              <a:t>donc</a:t>
            </a:r>
            <a:r>
              <a:rPr lang="fr-FR" b="1" dirty="0"/>
              <a:t> bien plus que du test </a:t>
            </a:r>
            <a:r>
              <a:rPr lang="fr-FR" dirty="0"/>
              <a:t>au sens commun</a:t>
            </a:r>
            <a:r>
              <a:rPr lang="fr-FR" b="1" dirty="0"/>
              <a:t>.</a:t>
            </a:r>
            <a:endParaRPr lang="fr-FR" dirty="0"/>
          </a:p>
        </p:txBody>
      </p:sp>
    </p:spTree>
    <p:extLst>
      <p:ext uri="{BB962C8B-B14F-4D97-AF65-F5344CB8AC3E}">
        <p14:creationId xmlns:p14="http://schemas.microsoft.com/office/powerpoint/2010/main" val="2542498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3627-53E4-1549-8CB6-E2D82E6F45BC}"/>
              </a:ext>
            </a:extLst>
          </p:cNvPr>
          <p:cNvSpPr>
            <a:spLocks noGrp="1"/>
          </p:cNvSpPr>
          <p:nvPr>
            <p:ph type="title"/>
          </p:nvPr>
        </p:nvSpPr>
        <p:spPr>
          <a:xfrm>
            <a:off x="1154953" y="973668"/>
            <a:ext cx="8761413" cy="706964"/>
          </a:xfrm>
        </p:spPr>
        <p:txBody>
          <a:bodyPr/>
          <a:lstStyle/>
          <a:p>
            <a:r>
              <a:rPr lang="fr-FR" dirty="0"/>
              <a:t>Parenthèse cruciale sur les tests unitaires</a:t>
            </a:r>
          </a:p>
        </p:txBody>
      </p:sp>
      <p:sp>
        <p:nvSpPr>
          <p:cNvPr id="3" name="Content Placeholder 2">
            <a:extLst>
              <a:ext uri="{FF2B5EF4-FFF2-40B4-BE49-F238E27FC236}">
                <a16:creationId xmlns:a16="http://schemas.microsoft.com/office/drawing/2014/main" id="{64C21563-5C9A-7545-98B9-E7010B68BF27}"/>
              </a:ext>
            </a:extLst>
          </p:cNvPr>
          <p:cNvSpPr>
            <a:spLocks noGrp="1"/>
          </p:cNvSpPr>
          <p:nvPr>
            <p:ph idx="1"/>
          </p:nvPr>
        </p:nvSpPr>
        <p:spPr/>
        <p:txBody>
          <a:bodyPr>
            <a:normAutofit fontScale="85000" lnSpcReduction="10000"/>
          </a:bodyPr>
          <a:lstStyle/>
          <a:p>
            <a:r>
              <a:rPr lang="fr-FR" dirty="0"/>
              <a:t>Pour la majorité des développeurs, un test unitaire est un test qui vise une unité de code (classe, méthode ou fonction), sans inclure dans la danse ses réels voisins.</a:t>
            </a:r>
            <a:br>
              <a:rPr lang="fr-FR" dirty="0"/>
            </a:br>
            <a:r>
              <a:rPr lang="fr-FR" dirty="0"/>
              <a:t>Ce type de test est à </a:t>
            </a:r>
            <a:r>
              <a:rPr lang="fr-FR" b="1" dirty="0"/>
              <a:t>proscrire</a:t>
            </a:r>
            <a:r>
              <a:rPr lang="fr-FR" dirty="0"/>
              <a:t> car il va en </a:t>
            </a:r>
            <a:r>
              <a:rPr lang="fr-FR" b="1" dirty="0"/>
              <a:t>opposition à la philosophie de TDD </a:t>
            </a:r>
            <a:r>
              <a:rPr lang="fr-FR" dirty="0"/>
              <a:t>qui consiste à considérer un test unitaire comme un </a:t>
            </a:r>
            <a:r>
              <a:rPr lang="fr-FR" dirty="0" err="1"/>
              <a:t>pré-requis</a:t>
            </a:r>
            <a:r>
              <a:rPr lang="fr-FR" dirty="0"/>
              <a:t> à une </a:t>
            </a:r>
            <a:r>
              <a:rPr lang="fr-FR" dirty="0" err="1"/>
              <a:t>refactorisation</a:t>
            </a:r>
            <a:r>
              <a:rPr lang="fr-FR" dirty="0"/>
              <a:t> de son code et donc à « émergeant » de nouveaux voisins SANS toucher ni rajouter de tests.</a:t>
            </a:r>
          </a:p>
          <a:p>
            <a:r>
              <a:rPr lang="fr-FR" dirty="0"/>
              <a:t>Avec TDD, un test unitaire est un </a:t>
            </a:r>
            <a:r>
              <a:rPr lang="fr-FR" b="1" dirty="0"/>
              <a:t>test de comportement</a:t>
            </a:r>
            <a:r>
              <a:rPr lang="fr-FR" dirty="0"/>
              <a:t>, dissocié de la réelle structure du code. </a:t>
            </a:r>
            <a:br>
              <a:rPr lang="fr-FR" dirty="0"/>
            </a:br>
            <a:r>
              <a:rPr lang="fr-FR" dirty="0"/>
              <a:t>Le terme unitaire est alors associé au caractère « isolé/répétable » </a:t>
            </a:r>
            <a:r>
              <a:rPr lang="fr-FR" b="1" dirty="0"/>
              <a:t>du test </a:t>
            </a:r>
            <a:r>
              <a:rPr lang="fr-FR" dirty="0"/>
              <a:t>et non au code de production.</a:t>
            </a:r>
            <a:br>
              <a:rPr lang="fr-FR" dirty="0"/>
            </a:br>
            <a:r>
              <a:rPr lang="fr-FR" dirty="0"/>
              <a:t>Ainsi, il est très fréquent qu’un test unitaire traverse plusieurs voisins jusqu’à arriver aux points de sortie du système (dépendances externes).</a:t>
            </a:r>
          </a:p>
          <a:p>
            <a:r>
              <a:rPr lang="fr-FR" dirty="0"/>
              <a:t>Pour plus de détails sur cette vision pertinente du terme « unitaire », regardez cette vidéo de Ian Cooper : </a:t>
            </a:r>
            <a:br>
              <a:rPr lang="fr-FR" dirty="0"/>
            </a:br>
            <a:r>
              <a:rPr lang="fr-FR" dirty="0">
                <a:hlinkClick r:id="rId2"/>
              </a:rPr>
              <a:t>https://www.youtube.com/watch?v=EZ05e7EMOLM</a:t>
            </a:r>
            <a:endParaRPr lang="fr-FR" dirty="0"/>
          </a:p>
        </p:txBody>
      </p:sp>
    </p:spTree>
    <p:extLst>
      <p:ext uri="{BB962C8B-B14F-4D97-AF65-F5344CB8AC3E}">
        <p14:creationId xmlns:p14="http://schemas.microsoft.com/office/powerpoint/2010/main" val="160903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E119-9FC5-4E43-974B-4F00377950FC}"/>
              </a:ext>
            </a:extLst>
          </p:cNvPr>
          <p:cNvSpPr>
            <a:spLocks noGrp="1"/>
          </p:cNvSpPr>
          <p:nvPr>
            <p:ph type="title"/>
          </p:nvPr>
        </p:nvSpPr>
        <p:spPr/>
        <p:txBody>
          <a:bodyPr/>
          <a:lstStyle/>
          <a:p>
            <a:r>
              <a:rPr lang="fr-FR" dirty="0"/>
              <a:t>Comment ça marche le TDD ?</a:t>
            </a:r>
          </a:p>
        </p:txBody>
      </p:sp>
      <p:sp>
        <p:nvSpPr>
          <p:cNvPr id="3" name="Content Placeholder 2">
            <a:extLst>
              <a:ext uri="{FF2B5EF4-FFF2-40B4-BE49-F238E27FC236}">
                <a16:creationId xmlns:a16="http://schemas.microsoft.com/office/drawing/2014/main" id="{48BD3D22-8AAC-2D4E-B3DA-4EE7D74CA304}"/>
              </a:ext>
            </a:extLst>
          </p:cNvPr>
          <p:cNvSpPr>
            <a:spLocks noGrp="1"/>
          </p:cNvSpPr>
          <p:nvPr>
            <p:ph idx="1"/>
          </p:nvPr>
        </p:nvSpPr>
        <p:spPr>
          <a:xfrm>
            <a:off x="933855" y="2603500"/>
            <a:ext cx="6886671" cy="3416300"/>
          </a:xfrm>
        </p:spPr>
        <p:txBody>
          <a:bodyPr>
            <a:normAutofit fontScale="77500" lnSpcReduction="20000"/>
          </a:bodyPr>
          <a:lstStyle/>
          <a:p>
            <a:r>
              <a:rPr lang="fr-FR" dirty="0"/>
              <a:t>1) On n’écrit pas le moindre code de production tant qu’un test unitaire ne l’a pas exigé.</a:t>
            </a:r>
          </a:p>
          <a:p>
            <a:endParaRPr lang="fr-FR" dirty="0"/>
          </a:p>
          <a:p>
            <a:r>
              <a:rPr lang="fr-FR" dirty="0"/>
              <a:t>2) On écrit le minimum de code qui nous paraît le plus simple voire ridiculement simple et le moins optimisé pour passer le test échouant.</a:t>
            </a:r>
            <a:br>
              <a:rPr lang="fr-FR" dirty="0"/>
            </a:br>
            <a:endParaRPr lang="fr-FR" dirty="0"/>
          </a:p>
          <a:p>
            <a:r>
              <a:rPr lang="fr-FR" dirty="0"/>
              <a:t>3) Le test passant, on </a:t>
            </a:r>
            <a:r>
              <a:rPr lang="fr-FR" dirty="0" err="1"/>
              <a:t>refactorise</a:t>
            </a:r>
            <a:r>
              <a:rPr lang="fr-FR" dirty="0"/>
              <a:t> la solution de façon à retirer le superflus, et les duplications ainsi qu’à embellir le code par l’amélioration de sa lisibilité et de sa flexibilité.</a:t>
            </a:r>
            <a:br>
              <a:rPr lang="fr-FR" dirty="0"/>
            </a:br>
            <a:r>
              <a:rPr lang="fr-FR" dirty="0"/>
              <a:t>Et le code d’un test, c’est du code ! Donc les mêmes règles de ‘clean code’ s’y appliquent.</a:t>
            </a:r>
            <a:br>
              <a:rPr lang="fr-FR" dirty="0"/>
            </a:br>
            <a:br>
              <a:rPr lang="fr-FR" dirty="0"/>
            </a:br>
            <a:r>
              <a:rPr lang="fr-FR" u="sng" dirty="0"/>
              <a:t>Règles d’or : </a:t>
            </a:r>
            <a:r>
              <a:rPr lang="fr-FR" dirty="0"/>
              <a:t>L’ensemble des suite de tests doivent être exécutées dans l’ordre de la milliseconde, voire entre 1 et 2 secondes maximum pour les plus grosses.</a:t>
            </a:r>
            <a:br>
              <a:rPr lang="fr-FR" dirty="0"/>
            </a:br>
            <a:r>
              <a:rPr lang="fr-FR" dirty="0"/>
              <a:t>C’est ce qui permet l’efficacité de la discipline.</a:t>
            </a:r>
          </a:p>
          <a:p>
            <a:pPr marL="0" indent="0">
              <a:buNone/>
            </a:pPr>
            <a:endParaRPr lang="fr-FR" dirty="0"/>
          </a:p>
          <a:p>
            <a:endParaRPr lang="fr-FR" dirty="0"/>
          </a:p>
        </p:txBody>
      </p:sp>
      <p:pic>
        <p:nvPicPr>
          <p:cNvPr id="4" name="Picture 3">
            <a:extLst>
              <a:ext uri="{FF2B5EF4-FFF2-40B4-BE49-F238E27FC236}">
                <a16:creationId xmlns:a16="http://schemas.microsoft.com/office/drawing/2014/main" id="{4A968A9C-ED13-8649-8393-526D6262ADDA}"/>
              </a:ext>
            </a:extLst>
          </p:cNvPr>
          <p:cNvPicPr>
            <a:picLocks noChangeAspect="1"/>
          </p:cNvPicPr>
          <p:nvPr/>
        </p:nvPicPr>
        <p:blipFill>
          <a:blip r:embed="rId2"/>
          <a:stretch>
            <a:fillRect/>
          </a:stretch>
        </p:blipFill>
        <p:spPr>
          <a:xfrm>
            <a:off x="7770001" y="2783974"/>
            <a:ext cx="4368800" cy="2057400"/>
          </a:xfrm>
          <a:prstGeom prst="rect">
            <a:avLst/>
          </a:prstGeom>
        </p:spPr>
      </p:pic>
      <p:sp>
        <p:nvSpPr>
          <p:cNvPr id="5" name="TextBox 4">
            <a:extLst>
              <a:ext uri="{FF2B5EF4-FFF2-40B4-BE49-F238E27FC236}">
                <a16:creationId xmlns:a16="http://schemas.microsoft.com/office/drawing/2014/main" id="{2D36E2BC-F00D-4A40-8506-9090B7E521F5}"/>
              </a:ext>
            </a:extLst>
          </p:cNvPr>
          <p:cNvSpPr txBox="1"/>
          <p:nvPr/>
        </p:nvSpPr>
        <p:spPr>
          <a:xfrm>
            <a:off x="7976937" y="6497053"/>
            <a:ext cx="3954929" cy="261610"/>
          </a:xfrm>
          <a:prstGeom prst="rect">
            <a:avLst/>
          </a:prstGeom>
          <a:noFill/>
        </p:spPr>
        <p:txBody>
          <a:bodyPr wrap="none" rtlCol="0">
            <a:spAutoFit/>
          </a:bodyPr>
          <a:lstStyle/>
          <a:p>
            <a:r>
              <a:rPr lang="fr-FR" sz="1100" dirty="0">
                <a:hlinkClick r:id="rId3"/>
              </a:rPr>
              <a:t>https://www.thinktocode.com/2018/02/05/what-is-tdd/</a:t>
            </a:r>
            <a:endParaRPr lang="fr-FR" sz="1100" dirty="0"/>
          </a:p>
        </p:txBody>
      </p:sp>
    </p:spTree>
    <p:extLst>
      <p:ext uri="{BB962C8B-B14F-4D97-AF65-F5344CB8AC3E}">
        <p14:creationId xmlns:p14="http://schemas.microsoft.com/office/powerpoint/2010/main" val="44264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E119-9FC5-4E43-974B-4F00377950FC}"/>
              </a:ext>
            </a:extLst>
          </p:cNvPr>
          <p:cNvSpPr>
            <a:spLocks noGrp="1"/>
          </p:cNvSpPr>
          <p:nvPr>
            <p:ph type="title"/>
          </p:nvPr>
        </p:nvSpPr>
        <p:spPr/>
        <p:txBody>
          <a:bodyPr/>
          <a:lstStyle/>
          <a:p>
            <a:r>
              <a:rPr lang="fr-FR" dirty="0"/>
              <a:t>Le respect du cycle permet d’avancer pas à pas sans difficultés</a:t>
            </a:r>
          </a:p>
        </p:txBody>
      </p:sp>
      <p:sp>
        <p:nvSpPr>
          <p:cNvPr id="3" name="Content Placeholder 2">
            <a:extLst>
              <a:ext uri="{FF2B5EF4-FFF2-40B4-BE49-F238E27FC236}">
                <a16:creationId xmlns:a16="http://schemas.microsoft.com/office/drawing/2014/main" id="{48BD3D22-8AAC-2D4E-B3DA-4EE7D74CA304}"/>
              </a:ext>
            </a:extLst>
          </p:cNvPr>
          <p:cNvSpPr>
            <a:spLocks noGrp="1"/>
          </p:cNvSpPr>
          <p:nvPr>
            <p:ph idx="1"/>
          </p:nvPr>
        </p:nvSpPr>
        <p:spPr>
          <a:xfrm>
            <a:off x="933855" y="2603500"/>
            <a:ext cx="10690698" cy="3416300"/>
          </a:xfrm>
        </p:spPr>
        <p:txBody>
          <a:bodyPr>
            <a:normAutofit lnSpcReduction="10000"/>
          </a:bodyPr>
          <a:lstStyle/>
          <a:p>
            <a:r>
              <a:rPr lang="fr-FR" b="1" dirty="0"/>
              <a:t>As the tests </a:t>
            </a:r>
            <a:r>
              <a:rPr lang="fr-FR" b="1" dirty="0" err="1"/>
              <a:t>get</a:t>
            </a:r>
            <a:r>
              <a:rPr lang="fr-FR" b="1" dirty="0"/>
              <a:t> more </a:t>
            </a:r>
            <a:r>
              <a:rPr lang="fr-FR" b="1" dirty="0" err="1"/>
              <a:t>specific</a:t>
            </a:r>
            <a:r>
              <a:rPr lang="fr-FR" b="1" dirty="0"/>
              <a:t>, the code </a:t>
            </a:r>
            <a:r>
              <a:rPr lang="fr-FR" b="1" dirty="0" err="1"/>
              <a:t>gets</a:t>
            </a:r>
            <a:r>
              <a:rPr lang="fr-FR" b="1" dirty="0"/>
              <a:t> more </a:t>
            </a:r>
            <a:r>
              <a:rPr lang="fr-FR" b="1" dirty="0" err="1"/>
              <a:t>generic</a:t>
            </a:r>
            <a:r>
              <a:rPr lang="fr-FR" dirty="0"/>
              <a:t> (Robert C. Martin).</a:t>
            </a:r>
            <a:br>
              <a:rPr lang="fr-FR" dirty="0"/>
            </a:br>
            <a:br>
              <a:rPr lang="fr-FR" dirty="0"/>
            </a:br>
            <a:r>
              <a:rPr lang="fr-FR" dirty="0"/>
              <a:t>Traduction :   Plus la suite de tests s’agrandit, plus le code de production devient générique, prenant en compte toutes les subtilités du problème.</a:t>
            </a:r>
          </a:p>
          <a:p>
            <a:r>
              <a:rPr lang="fr-FR" dirty="0"/>
              <a:t>La </a:t>
            </a:r>
            <a:r>
              <a:rPr lang="fr-FR" b="1" dirty="0"/>
              <a:t>transformation </a:t>
            </a:r>
            <a:r>
              <a:rPr lang="fr-FR" b="1" dirty="0" err="1"/>
              <a:t>priority</a:t>
            </a:r>
            <a:r>
              <a:rPr lang="fr-FR" b="1" dirty="0"/>
              <a:t> </a:t>
            </a:r>
            <a:r>
              <a:rPr lang="fr-FR" b="1" dirty="0" err="1"/>
              <a:t>premise</a:t>
            </a:r>
            <a:r>
              <a:rPr lang="fr-FR" dirty="0"/>
              <a:t>, règle de priorités de changements apportés au code prônée par Robert C. Martin, permet d’assurer la bonne progression pas à pas du code de production par les tests.  </a:t>
            </a:r>
            <a:br>
              <a:rPr lang="fr-FR" dirty="0"/>
            </a:br>
            <a:r>
              <a:rPr lang="fr-FR" dirty="0"/>
              <a:t>Voir : </a:t>
            </a:r>
            <a:r>
              <a:rPr lang="fr-FR" dirty="0">
                <a:hlinkClick r:id="rId2"/>
              </a:rPr>
              <a:t>https://miro.medium.com/max/1400/1*tw0QBYz-LSwBnaiCD0c7iA.jpeg</a:t>
            </a:r>
            <a:br>
              <a:rPr lang="fr-FR" dirty="0"/>
            </a:br>
            <a:br>
              <a:rPr lang="fr-FR" dirty="0"/>
            </a:br>
            <a:r>
              <a:rPr lang="fr-FR" dirty="0"/>
              <a:t>Nous détaillerons cette pratique lors de nos exemples en live.</a:t>
            </a:r>
          </a:p>
          <a:p>
            <a:r>
              <a:rPr lang="fr-FR" dirty="0"/>
              <a:t>Le développement devient alors une succession de jeu de mini-énigmes à résoudre rapidement et sans labeur ; on parle alors d’une succession de « baby-</a:t>
            </a:r>
            <a:r>
              <a:rPr lang="fr-FR" dirty="0" err="1"/>
              <a:t>step</a:t>
            </a:r>
            <a:r>
              <a:rPr lang="fr-FR" dirty="0"/>
              <a:t> » !</a:t>
            </a:r>
          </a:p>
        </p:txBody>
      </p:sp>
    </p:spTree>
    <p:extLst>
      <p:ext uri="{BB962C8B-B14F-4D97-AF65-F5344CB8AC3E}">
        <p14:creationId xmlns:p14="http://schemas.microsoft.com/office/powerpoint/2010/main" val="334904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79B6-CF13-9F49-BC09-B31F876D65A2}"/>
              </a:ext>
            </a:extLst>
          </p:cNvPr>
          <p:cNvSpPr>
            <a:spLocks noGrp="1"/>
          </p:cNvSpPr>
          <p:nvPr>
            <p:ph type="title"/>
          </p:nvPr>
        </p:nvSpPr>
        <p:spPr/>
        <p:txBody>
          <a:bodyPr/>
          <a:lstStyle/>
          <a:p>
            <a:r>
              <a:rPr lang="fr-FR" dirty="0"/>
              <a:t>Avantages de la discipline TDD</a:t>
            </a:r>
          </a:p>
        </p:txBody>
      </p:sp>
      <p:sp>
        <p:nvSpPr>
          <p:cNvPr id="3" name="Content Placeholder 2">
            <a:extLst>
              <a:ext uri="{FF2B5EF4-FFF2-40B4-BE49-F238E27FC236}">
                <a16:creationId xmlns:a16="http://schemas.microsoft.com/office/drawing/2014/main" id="{09B57C61-A325-4140-8928-A2003F1F4029}"/>
              </a:ext>
            </a:extLst>
          </p:cNvPr>
          <p:cNvSpPr>
            <a:spLocks noGrp="1"/>
          </p:cNvSpPr>
          <p:nvPr>
            <p:ph idx="1"/>
          </p:nvPr>
        </p:nvSpPr>
        <p:spPr/>
        <p:txBody>
          <a:bodyPr>
            <a:normAutofit fontScale="70000" lnSpcReduction="20000"/>
          </a:bodyPr>
          <a:lstStyle/>
          <a:p>
            <a:r>
              <a:rPr lang="fr-FR" b="1" dirty="0"/>
              <a:t>Les 5 problèmes énoncés en début de présentation peuvent être résolus grâce à une maîtrise du TDD !</a:t>
            </a:r>
          </a:p>
          <a:p>
            <a:r>
              <a:rPr lang="fr-FR" dirty="0"/>
              <a:t>Plus de surprises en production post-livraisons vu que les tests nous assurent que le comportement logiciel est </a:t>
            </a:r>
            <a:r>
              <a:rPr lang="fr-FR" b="1" dirty="0"/>
              <a:t>fidèle à la spécification et sans bavure </a:t>
            </a:r>
            <a:r>
              <a:rPr lang="fr-FR" dirty="0"/>
              <a:t>(fautes d’inattention, fausses considérations, </a:t>
            </a:r>
            <a:r>
              <a:rPr lang="fr-FR" dirty="0" err="1"/>
              <a:t>etc</a:t>
            </a:r>
            <a:r>
              <a:rPr lang="fr-FR" dirty="0"/>
              <a:t>) !</a:t>
            </a:r>
          </a:p>
          <a:p>
            <a:r>
              <a:rPr lang="fr-FR" b="1" dirty="0"/>
              <a:t>Découverte des bons algorithmes </a:t>
            </a:r>
            <a:r>
              <a:rPr lang="fr-FR" dirty="0"/>
              <a:t>à écrire </a:t>
            </a:r>
            <a:r>
              <a:rPr lang="fr-FR" b="1" dirty="0"/>
              <a:t>beaucoup plus rapidement.</a:t>
            </a:r>
            <a:br>
              <a:rPr lang="fr-FR" b="1" dirty="0"/>
            </a:br>
            <a:r>
              <a:rPr lang="fr-FR" dirty="0"/>
              <a:t>Plus besoin d’heures de sessions de </a:t>
            </a:r>
            <a:r>
              <a:rPr lang="fr-FR" dirty="0" err="1"/>
              <a:t>debugs</a:t>
            </a:r>
            <a:r>
              <a:rPr lang="fr-FR" dirty="0"/>
              <a:t> en phase de </a:t>
            </a:r>
            <a:r>
              <a:rPr lang="fr-FR" dirty="0" err="1"/>
              <a:t>dévelopement</a:t>
            </a:r>
            <a:r>
              <a:rPr lang="fr-FR" dirty="0"/>
              <a:t> car les </a:t>
            </a:r>
            <a:r>
              <a:rPr lang="fr-FR" b="1" dirty="0"/>
              <a:t>feedbacks sont ultra rapides</a:t>
            </a:r>
            <a:r>
              <a:rPr lang="fr-FR" dirty="0"/>
              <a:t> (d’ordre de la </a:t>
            </a:r>
            <a:r>
              <a:rPr lang="fr-FR" b="1" dirty="0"/>
              <a:t>milliseconde</a:t>
            </a:r>
            <a:r>
              <a:rPr lang="fr-FR" dirty="0"/>
              <a:t> !).</a:t>
            </a:r>
          </a:p>
          <a:p>
            <a:r>
              <a:rPr lang="fr-FR" dirty="0"/>
              <a:t>Le concept de réponses (solutions) minimalistes passant un test unitaire permet </a:t>
            </a:r>
            <a:r>
              <a:rPr lang="fr-FR" b="1" dirty="0"/>
              <a:t>d’éviter tout code mort ou inaccessible</a:t>
            </a:r>
            <a:r>
              <a:rPr lang="fr-FR" dirty="0"/>
              <a:t> qui gonflerait le code source à tort.</a:t>
            </a:r>
          </a:p>
          <a:p>
            <a:r>
              <a:rPr lang="fr-FR" dirty="0"/>
              <a:t>Un recours au « </a:t>
            </a:r>
            <a:r>
              <a:rPr lang="fr-FR" b="1" dirty="0"/>
              <a:t>mode </a:t>
            </a:r>
            <a:r>
              <a:rPr lang="fr-FR" b="1" dirty="0" err="1"/>
              <a:t>debug</a:t>
            </a:r>
            <a:r>
              <a:rPr lang="fr-FR" dirty="0"/>
              <a:t> » qui devient </a:t>
            </a:r>
            <a:r>
              <a:rPr lang="fr-FR" b="1" dirty="0"/>
              <a:t>rare, très rare </a:t>
            </a:r>
            <a:r>
              <a:rPr lang="fr-FR" dirty="0"/>
              <a:t>! </a:t>
            </a:r>
          </a:p>
          <a:p>
            <a:r>
              <a:rPr lang="fr-FR" b="1" dirty="0"/>
              <a:t>L’intention métier est révélée par le libellé des tests </a:t>
            </a:r>
            <a:r>
              <a:rPr lang="fr-FR" dirty="0"/>
              <a:t>unitaires.</a:t>
            </a:r>
            <a:br>
              <a:rPr lang="fr-FR" dirty="0"/>
            </a:br>
            <a:r>
              <a:rPr lang="fr-FR" dirty="0"/>
              <a:t>Ces derniers étant orientés comportements, ils sont alors très explicites pour le développeur qui s’y colle. </a:t>
            </a:r>
          </a:p>
          <a:p>
            <a:r>
              <a:rPr lang="fr-FR" dirty="0"/>
              <a:t>Un </a:t>
            </a:r>
            <a:r>
              <a:rPr lang="fr-FR" b="1" dirty="0"/>
              <a:t>code forcément testable </a:t>
            </a:r>
            <a:r>
              <a:rPr lang="fr-FR" dirty="0"/>
              <a:t>vu qu’il a été créé à partir d’une succession de tests.</a:t>
            </a:r>
            <a:br>
              <a:rPr lang="fr-FR" dirty="0"/>
            </a:br>
            <a:r>
              <a:rPr lang="fr-FR" dirty="0"/>
              <a:t>Pas de dépendances implicites comme les dates, les </a:t>
            </a:r>
            <a:r>
              <a:rPr lang="fr-FR" dirty="0" err="1"/>
              <a:t>random</a:t>
            </a:r>
            <a:r>
              <a:rPr lang="fr-FR" dirty="0"/>
              <a:t> </a:t>
            </a:r>
            <a:r>
              <a:rPr lang="fr-FR" dirty="0" err="1"/>
              <a:t>generators</a:t>
            </a:r>
            <a:r>
              <a:rPr lang="fr-FR" dirty="0"/>
              <a:t>, les singletons etc.</a:t>
            </a:r>
          </a:p>
        </p:txBody>
      </p:sp>
    </p:spTree>
    <p:extLst>
      <p:ext uri="{BB962C8B-B14F-4D97-AF65-F5344CB8AC3E}">
        <p14:creationId xmlns:p14="http://schemas.microsoft.com/office/powerpoint/2010/main" val="289942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D50C-7290-FB41-AC0D-ABA5D3A5E993}"/>
              </a:ext>
            </a:extLst>
          </p:cNvPr>
          <p:cNvSpPr>
            <a:spLocks noGrp="1"/>
          </p:cNvSpPr>
          <p:nvPr>
            <p:ph type="title"/>
          </p:nvPr>
        </p:nvSpPr>
        <p:spPr/>
        <p:txBody>
          <a:bodyPr/>
          <a:lstStyle/>
          <a:p>
            <a:r>
              <a:rPr lang="fr-FR" dirty="0"/>
              <a:t>Et si on teste « après coup », alternative au TDD ?</a:t>
            </a:r>
          </a:p>
        </p:txBody>
      </p:sp>
      <p:sp>
        <p:nvSpPr>
          <p:cNvPr id="3" name="Content Placeholder 2">
            <a:extLst>
              <a:ext uri="{FF2B5EF4-FFF2-40B4-BE49-F238E27FC236}">
                <a16:creationId xmlns:a16="http://schemas.microsoft.com/office/drawing/2014/main" id="{F3C7E46E-9FC8-9B4C-8933-FF80EA6FD310}"/>
              </a:ext>
            </a:extLst>
          </p:cNvPr>
          <p:cNvSpPr>
            <a:spLocks noGrp="1"/>
          </p:cNvSpPr>
          <p:nvPr>
            <p:ph idx="1"/>
          </p:nvPr>
        </p:nvSpPr>
        <p:spPr/>
        <p:txBody>
          <a:bodyPr>
            <a:normAutofit/>
          </a:bodyPr>
          <a:lstStyle/>
          <a:p>
            <a:r>
              <a:rPr lang="fr-FR" dirty="0"/>
              <a:t>Démontrons ensemble en live </a:t>
            </a:r>
            <a:r>
              <a:rPr lang="fr-FR" dirty="0" err="1"/>
              <a:t>coding</a:t>
            </a:r>
            <a:r>
              <a:rPr lang="fr-FR" dirty="0"/>
              <a:t> qu’un code </a:t>
            </a:r>
            <a:r>
              <a:rPr lang="fr-FR" dirty="0" err="1"/>
              <a:t>coverage</a:t>
            </a:r>
            <a:r>
              <a:rPr lang="fr-FR" dirty="0"/>
              <a:t> résultant d’un « test après coup » est très souvent un faux positif complet : </a:t>
            </a:r>
            <a:br>
              <a:rPr lang="fr-FR" dirty="0"/>
            </a:br>
            <a:br>
              <a:rPr lang="fr-FR" dirty="0"/>
            </a:br>
            <a:r>
              <a:rPr lang="fr-FR" b="1" i="1" dirty="0"/>
              <a:t>public </a:t>
            </a:r>
            <a:r>
              <a:rPr lang="fr-FR" b="1" i="1" dirty="0" err="1"/>
              <a:t>static</a:t>
            </a:r>
            <a:r>
              <a:rPr lang="fr-FR" b="1" i="1" dirty="0"/>
              <a:t> </a:t>
            </a:r>
            <a:r>
              <a:rPr lang="fr-FR" b="1" i="1" dirty="0" err="1"/>
              <a:t>int</a:t>
            </a:r>
            <a:r>
              <a:rPr lang="fr-FR" b="1" i="1" dirty="0"/>
              <a:t> </a:t>
            </a:r>
            <a:r>
              <a:rPr lang="fr-FR" b="1" i="1" dirty="0" err="1"/>
              <a:t>add</a:t>
            </a:r>
            <a:r>
              <a:rPr lang="fr-FR" b="1" i="1" dirty="0"/>
              <a:t>(</a:t>
            </a:r>
            <a:r>
              <a:rPr lang="fr-FR" b="1" i="1" dirty="0" err="1"/>
              <a:t>int</a:t>
            </a:r>
            <a:r>
              <a:rPr lang="fr-FR" b="1" i="1" dirty="0"/>
              <a:t> a, </a:t>
            </a:r>
            <a:r>
              <a:rPr lang="fr-FR" b="1" i="1" dirty="0" err="1"/>
              <a:t>int</a:t>
            </a:r>
            <a:r>
              <a:rPr lang="fr-FR" b="1" i="1" dirty="0"/>
              <a:t> b) {</a:t>
            </a:r>
            <a:br>
              <a:rPr lang="fr-FR" b="1" i="1" dirty="0"/>
            </a:br>
            <a:r>
              <a:rPr lang="fr-FR" b="1" i="1" dirty="0"/>
              <a:t>    return a + b;</a:t>
            </a:r>
            <a:br>
              <a:rPr lang="fr-FR" b="1" i="1" dirty="0"/>
            </a:br>
            <a:r>
              <a:rPr lang="fr-FR" b="1" i="1" dirty="0"/>
              <a:t>}</a:t>
            </a:r>
            <a:br>
              <a:rPr lang="fr-FR" i="1" dirty="0"/>
            </a:br>
            <a:br>
              <a:rPr lang="fr-FR" i="1" dirty="0"/>
            </a:br>
            <a:r>
              <a:rPr lang="fr-FR" i="1" dirty="0"/>
              <a:t>Comment tester cette méthode convenablement pour obtenir </a:t>
            </a:r>
            <a:r>
              <a:rPr lang="fr-FR" b="1" i="1" dirty="0"/>
              <a:t>100% de </a:t>
            </a:r>
            <a:r>
              <a:rPr lang="fr-FR" b="1" i="1" dirty="0" err="1"/>
              <a:t>coverage</a:t>
            </a:r>
            <a:r>
              <a:rPr lang="fr-FR" i="1" dirty="0"/>
              <a:t> de réelle valeur ?</a:t>
            </a:r>
          </a:p>
          <a:p>
            <a:r>
              <a:rPr lang="fr-FR" i="1" dirty="0"/>
              <a:t>Mutation </a:t>
            </a:r>
            <a:r>
              <a:rPr lang="fr-FR" i="1" dirty="0" err="1"/>
              <a:t>testing</a:t>
            </a:r>
            <a:r>
              <a:rPr lang="fr-FR" i="1" dirty="0"/>
              <a:t> en live pour appuyer notre démonstration !</a:t>
            </a:r>
          </a:p>
        </p:txBody>
      </p:sp>
    </p:spTree>
    <p:extLst>
      <p:ext uri="{BB962C8B-B14F-4D97-AF65-F5344CB8AC3E}">
        <p14:creationId xmlns:p14="http://schemas.microsoft.com/office/powerpoint/2010/main" val="2153337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DDDA5-6FCA-134B-A3C0-23EDE92F5169}"/>
              </a:ext>
            </a:extLst>
          </p:cNvPr>
          <p:cNvSpPr>
            <a:spLocks noGrp="1"/>
          </p:cNvSpPr>
          <p:nvPr>
            <p:ph type="title"/>
          </p:nvPr>
        </p:nvSpPr>
        <p:spPr/>
        <p:txBody>
          <a:bodyPr/>
          <a:lstStyle/>
          <a:p>
            <a:r>
              <a:rPr lang="fr-FR" dirty="0"/>
              <a:t>Exercice pour s’entraîner au TDD : Kata Coins !</a:t>
            </a:r>
          </a:p>
        </p:txBody>
      </p:sp>
      <p:sp>
        <p:nvSpPr>
          <p:cNvPr id="3" name="Content Placeholder 2">
            <a:extLst>
              <a:ext uri="{FF2B5EF4-FFF2-40B4-BE49-F238E27FC236}">
                <a16:creationId xmlns:a16="http://schemas.microsoft.com/office/drawing/2014/main" id="{732218B3-0FBB-7743-9D0E-C050E3D6BF23}"/>
              </a:ext>
            </a:extLst>
          </p:cNvPr>
          <p:cNvSpPr>
            <a:spLocks noGrp="1"/>
          </p:cNvSpPr>
          <p:nvPr>
            <p:ph idx="1"/>
          </p:nvPr>
        </p:nvSpPr>
        <p:spPr>
          <a:xfrm>
            <a:off x="1154955" y="2603500"/>
            <a:ext cx="8761412" cy="3962670"/>
          </a:xfrm>
        </p:spPr>
        <p:txBody>
          <a:bodyPr>
            <a:normAutofit fontScale="47500" lnSpcReduction="20000"/>
          </a:bodyPr>
          <a:lstStyle/>
          <a:p>
            <a:pPr marL="0" indent="0">
              <a:buNone/>
            </a:pPr>
            <a:r>
              <a:rPr lang="fr-FR" sz="2500" dirty="0"/>
              <a:t>There are four types of common coins in US currency:</a:t>
            </a:r>
          </a:p>
          <a:p>
            <a:pPr marL="0" indent="0">
              <a:buNone/>
            </a:pPr>
            <a:r>
              <a:rPr lang="fr-FR" sz="2500" dirty="0"/>
              <a:t>	quarters (25 cents)</a:t>
            </a:r>
          </a:p>
          <a:p>
            <a:pPr marL="0" indent="0">
              <a:buNone/>
            </a:pPr>
            <a:r>
              <a:rPr lang="fr-FR" sz="2500" dirty="0"/>
              <a:t>	dimes (10 cents)</a:t>
            </a:r>
          </a:p>
          <a:p>
            <a:pPr marL="0" indent="0">
              <a:buNone/>
            </a:pPr>
            <a:r>
              <a:rPr lang="fr-FR" sz="2500" dirty="0"/>
              <a:t>	nickels (5 cents)</a:t>
            </a:r>
          </a:p>
          <a:p>
            <a:pPr marL="0" indent="0">
              <a:buNone/>
            </a:pPr>
            <a:r>
              <a:rPr lang="fr-FR" sz="2500" dirty="0"/>
              <a:t>	pennies (1 cent)</a:t>
            </a:r>
          </a:p>
          <a:p>
            <a:pPr marL="0" indent="0">
              <a:buNone/>
            </a:pPr>
            <a:r>
              <a:rPr lang="fr-FR" sz="2500" dirty="0"/>
              <a:t>There are 6 ways to </a:t>
            </a:r>
            <a:r>
              <a:rPr lang="fr-FR" sz="2500" dirty="0" err="1"/>
              <a:t>make</a:t>
            </a:r>
            <a:r>
              <a:rPr lang="fr-FR" sz="2500" dirty="0"/>
              <a:t> change for 15 cents:</a:t>
            </a:r>
          </a:p>
          <a:p>
            <a:pPr marL="0" indent="0">
              <a:buNone/>
            </a:pPr>
            <a:r>
              <a:rPr lang="fr-FR" sz="2500" dirty="0"/>
              <a:t>	A dime and a nickel;</a:t>
            </a:r>
          </a:p>
          <a:p>
            <a:pPr marL="0" indent="0">
              <a:buNone/>
            </a:pPr>
            <a:r>
              <a:rPr lang="fr-FR" sz="2500" dirty="0"/>
              <a:t>	A dime and 5 pennies;</a:t>
            </a:r>
          </a:p>
          <a:p>
            <a:pPr marL="0" indent="0">
              <a:buNone/>
            </a:pPr>
            <a:r>
              <a:rPr lang="fr-FR" sz="2500" dirty="0"/>
              <a:t>	3 nickels;</a:t>
            </a:r>
          </a:p>
          <a:p>
            <a:pPr marL="0" indent="0">
              <a:buNone/>
            </a:pPr>
            <a:r>
              <a:rPr lang="fr-FR" sz="2500" dirty="0"/>
              <a:t>	2 nickels and 5 pennies;</a:t>
            </a:r>
          </a:p>
          <a:p>
            <a:pPr marL="0" indent="0">
              <a:buNone/>
            </a:pPr>
            <a:r>
              <a:rPr lang="fr-FR" sz="2500" dirty="0"/>
              <a:t>	A nickel and 10 pennies;</a:t>
            </a:r>
          </a:p>
          <a:p>
            <a:pPr marL="0" indent="0">
              <a:buNone/>
            </a:pPr>
            <a:r>
              <a:rPr lang="fr-FR" sz="2500" dirty="0"/>
              <a:t>	15 pennies.</a:t>
            </a:r>
          </a:p>
          <a:p>
            <a:pPr marL="0" indent="0">
              <a:buNone/>
            </a:pPr>
            <a:r>
              <a:rPr lang="fr-FR" sz="2500" dirty="0" err="1"/>
              <a:t>What</a:t>
            </a:r>
            <a:r>
              <a:rPr lang="fr-FR" sz="2500" dirty="0"/>
              <a:t> are all the </a:t>
            </a:r>
            <a:r>
              <a:rPr lang="fr-FR" sz="2500" dirty="0" err="1"/>
              <a:t>ways</a:t>
            </a:r>
            <a:r>
              <a:rPr lang="fr-FR" sz="2500" dirty="0"/>
              <a:t> to </a:t>
            </a:r>
            <a:r>
              <a:rPr lang="fr-FR" sz="2500" dirty="0" err="1"/>
              <a:t>make</a:t>
            </a:r>
            <a:r>
              <a:rPr lang="fr-FR" sz="2500" dirty="0"/>
              <a:t> change for a dollar </a:t>
            </a:r>
            <a:r>
              <a:rPr lang="fr-FR" sz="2500" dirty="0" err="1"/>
              <a:t>using</a:t>
            </a:r>
            <a:r>
              <a:rPr lang="fr-FR" sz="2500" dirty="0"/>
              <a:t> </a:t>
            </a:r>
            <a:r>
              <a:rPr lang="fr-FR" sz="2500" dirty="0" err="1"/>
              <a:t>these</a:t>
            </a:r>
            <a:r>
              <a:rPr lang="fr-FR" sz="2500" dirty="0"/>
              <a:t> common coins? (1 dollar = 100 cents).</a:t>
            </a:r>
          </a:p>
          <a:p>
            <a:pPr marL="0" indent="0">
              <a:buNone/>
            </a:pPr>
            <a:endParaRPr lang="fr-FR" dirty="0"/>
          </a:p>
        </p:txBody>
      </p:sp>
    </p:spTree>
    <p:extLst>
      <p:ext uri="{BB962C8B-B14F-4D97-AF65-F5344CB8AC3E}">
        <p14:creationId xmlns:p14="http://schemas.microsoft.com/office/powerpoint/2010/main" val="404509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79B6-CF13-9F49-BC09-B31F876D65A2}"/>
              </a:ext>
            </a:extLst>
          </p:cNvPr>
          <p:cNvSpPr>
            <a:spLocks noGrp="1"/>
          </p:cNvSpPr>
          <p:nvPr>
            <p:ph type="title"/>
          </p:nvPr>
        </p:nvSpPr>
        <p:spPr/>
        <p:txBody>
          <a:bodyPr/>
          <a:lstStyle/>
          <a:p>
            <a:r>
              <a:rPr lang="fr-FR" dirty="0"/>
              <a:t>Pour la culture, deux styles de TDD</a:t>
            </a:r>
          </a:p>
        </p:txBody>
      </p:sp>
      <p:sp>
        <p:nvSpPr>
          <p:cNvPr id="3" name="Content Placeholder 2">
            <a:extLst>
              <a:ext uri="{FF2B5EF4-FFF2-40B4-BE49-F238E27FC236}">
                <a16:creationId xmlns:a16="http://schemas.microsoft.com/office/drawing/2014/main" id="{09B57C61-A325-4140-8928-A2003F1F4029}"/>
              </a:ext>
            </a:extLst>
          </p:cNvPr>
          <p:cNvSpPr>
            <a:spLocks noGrp="1"/>
          </p:cNvSpPr>
          <p:nvPr>
            <p:ph idx="1"/>
          </p:nvPr>
        </p:nvSpPr>
        <p:spPr/>
        <p:txBody>
          <a:bodyPr>
            <a:normAutofit fontScale="85000" lnSpcReduction="20000"/>
          </a:bodyPr>
          <a:lstStyle/>
          <a:p>
            <a:r>
              <a:rPr lang="fr-FR" b="1" dirty="0" err="1"/>
              <a:t>Mockist</a:t>
            </a:r>
            <a:r>
              <a:rPr lang="fr-FR" b="1" dirty="0"/>
              <a:t> style : </a:t>
            </a:r>
            <a:r>
              <a:rPr lang="fr-FR" dirty="0"/>
              <a:t>Approche généralement </a:t>
            </a:r>
            <a:r>
              <a:rPr lang="fr-FR" dirty="0" err="1"/>
              <a:t>outside</a:t>
            </a:r>
            <a:r>
              <a:rPr lang="fr-FR" dirty="0"/>
              <a:t>-in (on comme du haut et on descend vers les couches basses) avec usage intense de </a:t>
            </a:r>
            <a:r>
              <a:rPr lang="fr-FR" dirty="0" err="1"/>
              <a:t>mocks</a:t>
            </a:r>
            <a:r>
              <a:rPr lang="fr-FR" dirty="0"/>
              <a:t>/stubs.</a:t>
            </a:r>
            <a:br>
              <a:rPr lang="fr-FR" dirty="0"/>
            </a:br>
            <a:r>
              <a:rPr lang="fr-FR" dirty="0"/>
              <a:t>Les collaborations entre objets sont testées, plus que les états.</a:t>
            </a:r>
            <a:br>
              <a:rPr lang="fr-FR" dirty="0"/>
            </a:br>
            <a:r>
              <a:rPr lang="fr-FR" dirty="0"/>
              <a:t>Voir « London TDD </a:t>
            </a:r>
            <a:r>
              <a:rPr lang="fr-FR" dirty="0" err="1"/>
              <a:t>School</a:t>
            </a:r>
            <a:r>
              <a:rPr lang="fr-FR" dirty="0"/>
              <a:t> » sur les moteurs de recherche.</a:t>
            </a:r>
          </a:p>
          <a:p>
            <a:r>
              <a:rPr lang="fr-FR" b="1" dirty="0" err="1"/>
              <a:t>Classicist</a:t>
            </a:r>
            <a:r>
              <a:rPr lang="fr-FR" b="1" dirty="0"/>
              <a:t> style : </a:t>
            </a:r>
            <a:r>
              <a:rPr lang="fr-FR" dirty="0"/>
              <a:t>Approche généralement </a:t>
            </a:r>
            <a:r>
              <a:rPr lang="fr-FR" dirty="0" err="1"/>
              <a:t>inside</a:t>
            </a:r>
            <a:r>
              <a:rPr lang="fr-FR" dirty="0"/>
              <a:t>-out (on part du bas et on monte vers les couches hautes) avec faibles usages de </a:t>
            </a:r>
            <a:r>
              <a:rPr lang="fr-FR" dirty="0" err="1"/>
              <a:t>mocks</a:t>
            </a:r>
            <a:r>
              <a:rPr lang="fr-FR" dirty="0"/>
              <a:t>/stubs (seulement en </a:t>
            </a:r>
            <a:r>
              <a:rPr lang="fr-FR" dirty="0" err="1"/>
              <a:t>boundary</a:t>
            </a:r>
            <a:r>
              <a:rPr lang="fr-FR" dirty="0"/>
              <a:t> du system).</a:t>
            </a:r>
            <a:br>
              <a:rPr lang="fr-FR" dirty="0"/>
            </a:br>
            <a:r>
              <a:rPr lang="fr-FR" dirty="0"/>
              <a:t>Les états sont testés, plus que les collaborations entre objets.</a:t>
            </a:r>
            <a:br>
              <a:rPr lang="fr-FR" dirty="0"/>
            </a:br>
            <a:r>
              <a:rPr lang="fr-FR" dirty="0"/>
              <a:t>Voir « Detroit TDD </a:t>
            </a:r>
            <a:r>
              <a:rPr lang="fr-FR" dirty="0" err="1"/>
              <a:t>School</a:t>
            </a:r>
            <a:r>
              <a:rPr lang="fr-FR" dirty="0"/>
              <a:t> » sur les moteurs de recherche.</a:t>
            </a:r>
            <a:br>
              <a:rPr lang="fr-FR" dirty="0"/>
            </a:br>
            <a:br>
              <a:rPr lang="fr-FR" dirty="0"/>
            </a:br>
            <a:r>
              <a:rPr lang="fr-FR" dirty="0"/>
              <a:t>Chez </a:t>
            </a:r>
            <a:r>
              <a:rPr lang="fr-FR" dirty="0" err="1"/>
              <a:t>WealCome</a:t>
            </a:r>
            <a:r>
              <a:rPr lang="fr-FR" dirty="0"/>
              <a:t>, nous pratiquons une sorte de </a:t>
            </a:r>
            <a:r>
              <a:rPr lang="fr-FR" b="1" dirty="0" err="1"/>
              <a:t>Classicist</a:t>
            </a:r>
            <a:r>
              <a:rPr lang="fr-FR" dirty="0"/>
              <a:t> style que l’on pourrait qualifier d’approche « middle-in » (</a:t>
            </a:r>
            <a:r>
              <a:rPr lang="fr-FR" dirty="0" err="1"/>
              <a:t>outside</a:t>
            </a:r>
            <a:r>
              <a:rPr lang="fr-FR" dirty="0"/>
              <a:t>-in depuis les use cases et non depuis le contrôleur) ; comme le dit Ian Cooper.</a:t>
            </a:r>
            <a:br>
              <a:rPr lang="fr-FR" dirty="0"/>
            </a:br>
            <a:br>
              <a:rPr lang="fr-FR" dirty="0"/>
            </a:br>
            <a:r>
              <a:rPr lang="fr-FR" b="1" dirty="0"/>
              <a:t>C’est cette approche qui est enseignée durant la formation</a:t>
            </a:r>
            <a:r>
              <a:rPr lang="fr-FR" dirty="0"/>
              <a:t>.</a:t>
            </a:r>
            <a:br>
              <a:rPr lang="fr-FR" dirty="0"/>
            </a:br>
            <a:r>
              <a:rPr lang="fr-FR" dirty="0"/>
              <a:t>Elle a plusieurs avantages et notamment une capacité de </a:t>
            </a:r>
            <a:r>
              <a:rPr lang="fr-FR" dirty="0" err="1"/>
              <a:t>refactoring</a:t>
            </a:r>
            <a:r>
              <a:rPr lang="fr-FR" dirty="0"/>
              <a:t> accrue ainsi que des tests bien plus résistants aux changements.</a:t>
            </a:r>
          </a:p>
          <a:p>
            <a:endParaRPr lang="fr-FR" dirty="0"/>
          </a:p>
          <a:p>
            <a:endParaRPr lang="fr-FR" dirty="0"/>
          </a:p>
        </p:txBody>
      </p:sp>
    </p:spTree>
    <p:extLst>
      <p:ext uri="{BB962C8B-B14F-4D97-AF65-F5344CB8AC3E}">
        <p14:creationId xmlns:p14="http://schemas.microsoft.com/office/powerpoint/2010/main" val="18394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D338-D71E-7F43-A66C-4AFE8DB13CA6}"/>
              </a:ext>
            </a:extLst>
          </p:cNvPr>
          <p:cNvSpPr>
            <a:spLocks noGrp="1"/>
          </p:cNvSpPr>
          <p:nvPr>
            <p:ph type="title"/>
          </p:nvPr>
        </p:nvSpPr>
        <p:spPr/>
        <p:txBody>
          <a:bodyPr/>
          <a:lstStyle/>
          <a:p>
            <a:r>
              <a:rPr lang="fr-FR" dirty="0"/>
              <a:t>L’entreprise </a:t>
            </a:r>
            <a:r>
              <a:rPr lang="fr-FR" dirty="0" err="1"/>
              <a:t>WealCome</a:t>
            </a:r>
            <a:endParaRPr lang="fr-FR" dirty="0"/>
          </a:p>
        </p:txBody>
      </p:sp>
      <p:sp>
        <p:nvSpPr>
          <p:cNvPr id="3" name="Content Placeholder 2">
            <a:extLst>
              <a:ext uri="{FF2B5EF4-FFF2-40B4-BE49-F238E27FC236}">
                <a16:creationId xmlns:a16="http://schemas.microsoft.com/office/drawing/2014/main" id="{09F44DBB-8E14-C841-AF08-F2451533E8A8}"/>
              </a:ext>
            </a:extLst>
          </p:cNvPr>
          <p:cNvSpPr>
            <a:spLocks noGrp="1"/>
          </p:cNvSpPr>
          <p:nvPr>
            <p:ph idx="1"/>
          </p:nvPr>
        </p:nvSpPr>
        <p:spPr>
          <a:xfrm>
            <a:off x="1154954" y="2338805"/>
            <a:ext cx="8761412" cy="4158248"/>
          </a:xfrm>
        </p:spPr>
        <p:txBody>
          <a:bodyPr>
            <a:normAutofit fontScale="85000" lnSpcReduction="10000"/>
          </a:bodyPr>
          <a:lstStyle/>
          <a:p>
            <a:r>
              <a:rPr lang="fr-FR" dirty="0"/>
              <a:t>Michaël AZERHAD, 34 ans et passionné par la qualité de code, fonde </a:t>
            </a:r>
            <a:r>
              <a:rPr lang="fr-FR" dirty="0" err="1"/>
              <a:t>WealCome</a:t>
            </a:r>
            <a:r>
              <a:rPr lang="fr-FR" dirty="0"/>
              <a:t> en 2014</a:t>
            </a:r>
          </a:p>
          <a:p>
            <a:r>
              <a:rPr lang="fr-FR" dirty="0" err="1"/>
              <a:t>WealCome</a:t>
            </a:r>
            <a:r>
              <a:rPr lang="fr-FR" dirty="0"/>
              <a:t> exige une très haute qualité de code quelque soit la nature de la prestation</a:t>
            </a:r>
          </a:p>
          <a:p>
            <a:r>
              <a:rPr lang="fr-FR" dirty="0"/>
              <a:t>Réalise des produits de A à Z pour divers clients (startups et grandes entreprises)</a:t>
            </a:r>
          </a:p>
          <a:p>
            <a:r>
              <a:rPr lang="fr-FR" dirty="0"/>
              <a:t>Forme des développeurs de tout type (pro et particuliers, juniors et seniors) aux pratiques inhérentes au Software </a:t>
            </a:r>
            <a:r>
              <a:rPr lang="fr-FR" dirty="0" err="1"/>
              <a:t>Craftsmanship</a:t>
            </a:r>
            <a:r>
              <a:rPr lang="fr-FR" dirty="0"/>
              <a:t> à distance ou en présentiel dans ses locaux Paris 17</a:t>
            </a:r>
          </a:p>
          <a:p>
            <a:r>
              <a:rPr lang="fr-FR" dirty="0"/>
              <a:t>Coaching individuel de développeurs à distance ou en présentiel dans ses locaux Paris 17</a:t>
            </a:r>
          </a:p>
          <a:p>
            <a:r>
              <a:rPr lang="fr-FR" dirty="0"/>
              <a:t>Audits de code pour aiguiller ses clients sur les bons axes d’améliorations, avec accompagnement si besoin.</a:t>
            </a:r>
          </a:p>
          <a:p>
            <a:r>
              <a:rPr lang="fr-FR" dirty="0"/>
              <a:t>Maîtrise de plusieurs technologies dont notamment : </a:t>
            </a:r>
            <a:br>
              <a:rPr lang="fr-FR" dirty="0"/>
            </a:br>
            <a:r>
              <a:rPr lang="fr-FR" dirty="0"/>
              <a:t>Java – Scala (</a:t>
            </a:r>
            <a:r>
              <a:rPr lang="fr-FR" dirty="0" err="1"/>
              <a:t>functional</a:t>
            </a:r>
            <a:r>
              <a:rPr lang="fr-FR" dirty="0"/>
              <a:t> </a:t>
            </a:r>
            <a:r>
              <a:rPr lang="fr-FR" dirty="0" err="1"/>
              <a:t>programming</a:t>
            </a:r>
            <a:r>
              <a:rPr lang="fr-FR" dirty="0"/>
              <a:t>) – </a:t>
            </a:r>
            <a:r>
              <a:rPr lang="fr-FR" dirty="0" err="1"/>
              <a:t>TypeScript</a:t>
            </a:r>
            <a:r>
              <a:rPr lang="fr-FR" dirty="0"/>
              <a:t> – </a:t>
            </a:r>
            <a:r>
              <a:rPr lang="fr-FR" dirty="0" err="1"/>
              <a:t>Javascript</a:t>
            </a:r>
            <a:r>
              <a:rPr lang="fr-FR" dirty="0"/>
              <a:t> - </a:t>
            </a:r>
            <a:r>
              <a:rPr lang="fr-FR" dirty="0" err="1"/>
              <a:t>Node</a:t>
            </a:r>
            <a:r>
              <a:rPr lang="fr-FR" dirty="0"/>
              <a:t> – </a:t>
            </a:r>
            <a:r>
              <a:rPr lang="fr-FR" dirty="0" err="1"/>
              <a:t>React</a:t>
            </a:r>
            <a:r>
              <a:rPr lang="fr-FR" dirty="0"/>
              <a:t> – </a:t>
            </a:r>
            <a:r>
              <a:rPr lang="fr-FR" dirty="0" err="1"/>
              <a:t>Angular</a:t>
            </a:r>
            <a:r>
              <a:rPr lang="fr-FR" dirty="0"/>
              <a:t> – Vue – Ruby – PHP</a:t>
            </a:r>
            <a:br>
              <a:rPr lang="fr-FR" dirty="0"/>
            </a:br>
            <a:r>
              <a:rPr lang="fr-FR" dirty="0"/>
              <a:t>Et de plusieurs méthodes de travail : </a:t>
            </a:r>
            <a:br>
              <a:rPr lang="fr-FR" dirty="0"/>
            </a:br>
            <a:r>
              <a:rPr lang="fr-FR" dirty="0"/>
              <a:t>BDD – DDD – ATDD – TDD</a:t>
            </a:r>
          </a:p>
        </p:txBody>
      </p:sp>
    </p:spTree>
    <p:extLst>
      <p:ext uri="{BB962C8B-B14F-4D97-AF65-F5344CB8AC3E}">
        <p14:creationId xmlns:p14="http://schemas.microsoft.com/office/powerpoint/2010/main" val="394189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04438-DFB8-D54B-A29D-ACAA5B668FD5}"/>
              </a:ext>
            </a:extLst>
          </p:cNvPr>
          <p:cNvSpPr txBox="1"/>
          <p:nvPr/>
        </p:nvSpPr>
        <p:spPr>
          <a:xfrm>
            <a:off x="2976664" y="2101175"/>
            <a:ext cx="6186792" cy="2308324"/>
          </a:xfrm>
          <a:prstGeom prst="rect">
            <a:avLst/>
          </a:prstGeom>
          <a:noFill/>
        </p:spPr>
        <p:txBody>
          <a:bodyPr wrap="square" rtlCol="0">
            <a:spAutoFit/>
          </a:bodyPr>
          <a:lstStyle/>
          <a:p>
            <a:r>
              <a:rPr lang="fr-FR" sz="3600" dirty="0"/>
              <a:t>Tu dis millisecondes … mais mes tests unitaires s’exécutent en plusieurs secondes voire minutes !</a:t>
            </a:r>
          </a:p>
        </p:txBody>
      </p:sp>
      <p:pic>
        <p:nvPicPr>
          <p:cNvPr id="4" name="Picture 3">
            <a:extLst>
              <a:ext uri="{FF2B5EF4-FFF2-40B4-BE49-F238E27FC236}">
                <a16:creationId xmlns:a16="http://schemas.microsoft.com/office/drawing/2014/main" id="{18E40455-520A-7544-8DA6-1AD5B1654ACE}"/>
              </a:ext>
            </a:extLst>
          </p:cNvPr>
          <p:cNvPicPr>
            <a:picLocks noChangeAspect="1"/>
          </p:cNvPicPr>
          <p:nvPr/>
        </p:nvPicPr>
        <p:blipFill>
          <a:blip r:embed="rId2"/>
          <a:stretch>
            <a:fillRect/>
          </a:stretch>
        </p:blipFill>
        <p:spPr>
          <a:xfrm>
            <a:off x="4518903" y="4409499"/>
            <a:ext cx="2628900" cy="1905000"/>
          </a:xfrm>
          <a:prstGeom prst="rect">
            <a:avLst/>
          </a:prstGeom>
          <a:effectLst>
            <a:softEdge rad="342900"/>
          </a:effectLst>
        </p:spPr>
      </p:pic>
    </p:spTree>
    <p:extLst>
      <p:ext uri="{BB962C8B-B14F-4D97-AF65-F5344CB8AC3E}">
        <p14:creationId xmlns:p14="http://schemas.microsoft.com/office/powerpoint/2010/main" val="402170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FAC6-5080-CE4C-9A76-848514F31AAD}"/>
              </a:ext>
            </a:extLst>
          </p:cNvPr>
          <p:cNvSpPr>
            <a:spLocks noGrp="1"/>
          </p:cNvSpPr>
          <p:nvPr>
            <p:ph type="title"/>
          </p:nvPr>
        </p:nvSpPr>
        <p:spPr/>
        <p:txBody>
          <a:bodyPr/>
          <a:lstStyle/>
          <a:p>
            <a:r>
              <a:rPr lang="fr-FR" dirty="0"/>
              <a:t>Un test unitaire lent n’est pas unitaire !</a:t>
            </a:r>
          </a:p>
        </p:txBody>
      </p:sp>
      <p:sp>
        <p:nvSpPr>
          <p:cNvPr id="3" name="Content Placeholder 2">
            <a:extLst>
              <a:ext uri="{FF2B5EF4-FFF2-40B4-BE49-F238E27FC236}">
                <a16:creationId xmlns:a16="http://schemas.microsoft.com/office/drawing/2014/main" id="{AC1784D9-6EEB-DC40-91ED-D9E44CAE1F4A}"/>
              </a:ext>
            </a:extLst>
          </p:cNvPr>
          <p:cNvSpPr>
            <a:spLocks noGrp="1"/>
          </p:cNvSpPr>
          <p:nvPr>
            <p:ph idx="1"/>
          </p:nvPr>
        </p:nvSpPr>
        <p:spPr>
          <a:xfrm>
            <a:off x="1154955" y="2603500"/>
            <a:ext cx="8761412" cy="3416300"/>
          </a:xfrm>
        </p:spPr>
        <p:txBody>
          <a:bodyPr>
            <a:normAutofit fontScale="92500" lnSpcReduction="10000"/>
          </a:bodyPr>
          <a:lstStyle/>
          <a:p>
            <a:r>
              <a:rPr lang="fr-FR" dirty="0"/>
              <a:t>Appel à un Web Service lors de l’exécution de ton test ?</a:t>
            </a:r>
            <a:br>
              <a:rPr lang="fr-FR" b="1" dirty="0"/>
            </a:br>
            <a:r>
              <a:rPr lang="fr-FR" dirty="0"/>
              <a:t>=&gt;</a:t>
            </a:r>
            <a:r>
              <a:rPr lang="fr-FR" b="1" dirty="0"/>
              <a:t> </a:t>
            </a:r>
            <a:r>
              <a:rPr lang="fr-FR" dirty="0"/>
              <a:t>ton test sera</a:t>
            </a:r>
            <a:r>
              <a:rPr lang="fr-FR" b="1" dirty="0"/>
              <a:t> lent et non-unitaire.</a:t>
            </a:r>
          </a:p>
          <a:p>
            <a:r>
              <a:rPr lang="fr-FR" dirty="0"/>
              <a:t>Chiffrement complexe d’une chaîne de caractères en sha512 lors de l’exécution de ton test ?</a:t>
            </a:r>
            <a:br>
              <a:rPr lang="fr-FR" dirty="0"/>
            </a:br>
            <a:r>
              <a:rPr lang="fr-FR" dirty="0"/>
              <a:t>=&gt;</a:t>
            </a:r>
            <a:r>
              <a:rPr lang="fr-FR" b="1" dirty="0"/>
              <a:t> </a:t>
            </a:r>
            <a:r>
              <a:rPr lang="fr-FR" dirty="0"/>
              <a:t>ton test sera</a:t>
            </a:r>
            <a:r>
              <a:rPr lang="fr-FR" b="1" dirty="0"/>
              <a:t> lent et non-unitaire.</a:t>
            </a:r>
          </a:p>
          <a:p>
            <a:r>
              <a:rPr lang="fr-FR" dirty="0"/>
              <a:t>Recours au système de fichiers local lors de l’exécution de ton test ? </a:t>
            </a:r>
            <a:br>
              <a:rPr lang="fr-FR" dirty="0"/>
            </a:br>
            <a:r>
              <a:rPr lang="fr-FR" dirty="0"/>
              <a:t>=&gt;</a:t>
            </a:r>
            <a:r>
              <a:rPr lang="fr-FR" b="1" dirty="0"/>
              <a:t> </a:t>
            </a:r>
            <a:r>
              <a:rPr lang="fr-FR" dirty="0"/>
              <a:t>ton test sera</a:t>
            </a:r>
            <a:r>
              <a:rPr lang="fr-FR" b="1" dirty="0"/>
              <a:t> lent et non-unitaire.</a:t>
            </a:r>
          </a:p>
          <a:p>
            <a:r>
              <a:rPr lang="fr-FR" b="1" dirty="0"/>
              <a:t>Un test unitaire ne doit pas dépendre des moyens techniques utilisés par l’orchestration d’un algorithme.</a:t>
            </a:r>
            <a:br>
              <a:rPr lang="fr-FR" b="1" dirty="0"/>
            </a:br>
            <a:r>
              <a:rPr lang="fr-FR" b="1" dirty="0"/>
              <a:t>Un test unitaire teste une logique d’orchestration, indépendamment des moyens utilisés ; ce qui lui permet d’être répétable, rapide et solide face aux modifications et/ou remplacements de ces moyens.</a:t>
            </a:r>
          </a:p>
        </p:txBody>
      </p:sp>
    </p:spTree>
    <p:extLst>
      <p:ext uri="{BB962C8B-B14F-4D97-AF65-F5344CB8AC3E}">
        <p14:creationId xmlns:p14="http://schemas.microsoft.com/office/powerpoint/2010/main" val="3700749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04438-DFB8-D54B-A29D-ACAA5B668FD5}"/>
              </a:ext>
            </a:extLst>
          </p:cNvPr>
          <p:cNvSpPr txBox="1"/>
          <p:nvPr/>
        </p:nvSpPr>
        <p:spPr>
          <a:xfrm>
            <a:off x="2976664" y="1702341"/>
            <a:ext cx="6186792" cy="3970318"/>
          </a:xfrm>
          <a:prstGeom prst="rect">
            <a:avLst/>
          </a:prstGeom>
          <a:noFill/>
        </p:spPr>
        <p:txBody>
          <a:bodyPr wrap="square" rtlCol="0">
            <a:spAutoFit/>
          </a:bodyPr>
          <a:lstStyle/>
          <a:p>
            <a:r>
              <a:rPr lang="fr-FR" sz="3600" dirty="0"/>
              <a:t>Mais alors, comment rendre mes tests vraiment unitaires tout en prenant en compte le besoin technologique (BDD, Hard Disk, Chiffrement, </a:t>
            </a:r>
            <a:r>
              <a:rPr lang="fr-FR" sz="3600" dirty="0" err="1"/>
              <a:t>etc</a:t>
            </a:r>
            <a:r>
              <a:rPr lang="fr-FR" sz="3600" dirty="0"/>
              <a:t>) en production ?</a:t>
            </a:r>
          </a:p>
        </p:txBody>
      </p:sp>
    </p:spTree>
    <p:extLst>
      <p:ext uri="{BB962C8B-B14F-4D97-AF65-F5344CB8AC3E}">
        <p14:creationId xmlns:p14="http://schemas.microsoft.com/office/powerpoint/2010/main" val="82159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D1AF-FFEC-5840-83E8-974ABBB2837C}"/>
              </a:ext>
            </a:extLst>
          </p:cNvPr>
          <p:cNvSpPr>
            <a:spLocks noGrp="1"/>
          </p:cNvSpPr>
          <p:nvPr>
            <p:ph type="ctrTitle"/>
          </p:nvPr>
        </p:nvSpPr>
        <p:spPr/>
        <p:txBody>
          <a:bodyPr/>
          <a:lstStyle/>
          <a:p>
            <a:r>
              <a:rPr lang="fr-FR" dirty="0"/>
              <a:t>La 2</a:t>
            </a:r>
            <a:r>
              <a:rPr lang="fr-FR" baseline="30000" dirty="0"/>
              <a:t>ème</a:t>
            </a:r>
            <a:r>
              <a:rPr lang="fr-FR" dirty="0"/>
              <a:t> potion magique : </a:t>
            </a:r>
            <a:br>
              <a:rPr lang="fr-FR" dirty="0"/>
            </a:br>
            <a:r>
              <a:rPr lang="fr-FR" dirty="0"/>
              <a:t>L’inversion de dépendances !</a:t>
            </a:r>
          </a:p>
        </p:txBody>
      </p:sp>
      <p:sp>
        <p:nvSpPr>
          <p:cNvPr id="3" name="Subtitle 2">
            <a:extLst>
              <a:ext uri="{FF2B5EF4-FFF2-40B4-BE49-F238E27FC236}">
                <a16:creationId xmlns:a16="http://schemas.microsoft.com/office/drawing/2014/main" id="{CCC251E4-1599-F441-B3C5-E8EE0D4B2A8E}"/>
              </a:ext>
            </a:extLst>
          </p:cNvPr>
          <p:cNvSpPr>
            <a:spLocks noGrp="1"/>
          </p:cNvSpPr>
          <p:nvPr>
            <p:ph type="subTitle" idx="1"/>
          </p:nvPr>
        </p:nvSpPr>
        <p:spPr>
          <a:xfrm>
            <a:off x="1154955" y="4777379"/>
            <a:ext cx="8825658" cy="1054289"/>
          </a:xfrm>
        </p:spPr>
        <p:txBody>
          <a:bodyPr/>
          <a:lstStyle/>
          <a:p>
            <a:r>
              <a:rPr lang="fr-FR" dirty="0"/>
              <a:t>L’inversion de dépendances, le ticket vers de réels TESTS unitaires efficaces</a:t>
            </a:r>
          </a:p>
        </p:txBody>
      </p:sp>
    </p:spTree>
    <p:extLst>
      <p:ext uri="{BB962C8B-B14F-4D97-AF65-F5344CB8AC3E}">
        <p14:creationId xmlns:p14="http://schemas.microsoft.com/office/powerpoint/2010/main" val="2886768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FAC6-5080-CE4C-9A76-848514F31AAD}"/>
              </a:ext>
            </a:extLst>
          </p:cNvPr>
          <p:cNvSpPr>
            <a:spLocks noGrp="1"/>
          </p:cNvSpPr>
          <p:nvPr>
            <p:ph type="title"/>
          </p:nvPr>
        </p:nvSpPr>
        <p:spPr/>
        <p:txBody>
          <a:bodyPr/>
          <a:lstStyle/>
          <a:p>
            <a:r>
              <a:rPr lang="fr-FR" dirty="0"/>
              <a:t>L’inversion de dépendances !</a:t>
            </a:r>
          </a:p>
        </p:txBody>
      </p:sp>
      <p:sp>
        <p:nvSpPr>
          <p:cNvPr id="3" name="Content Placeholder 2">
            <a:extLst>
              <a:ext uri="{FF2B5EF4-FFF2-40B4-BE49-F238E27FC236}">
                <a16:creationId xmlns:a16="http://schemas.microsoft.com/office/drawing/2014/main" id="{AC1784D9-6EEB-DC40-91ED-D9E44CAE1F4A}"/>
              </a:ext>
            </a:extLst>
          </p:cNvPr>
          <p:cNvSpPr>
            <a:spLocks noGrp="1"/>
          </p:cNvSpPr>
          <p:nvPr>
            <p:ph idx="1"/>
          </p:nvPr>
        </p:nvSpPr>
        <p:spPr/>
        <p:txBody>
          <a:bodyPr>
            <a:normAutofit/>
          </a:bodyPr>
          <a:lstStyle/>
          <a:p>
            <a:pPr marL="0" indent="0">
              <a:buNone/>
            </a:pPr>
            <a:endParaRPr lang="fr-FR" dirty="0"/>
          </a:p>
          <a:p>
            <a:r>
              <a:rPr lang="fr-FR" dirty="0"/>
              <a:t>Le « D » de SOLID = </a:t>
            </a:r>
            <a:r>
              <a:rPr lang="fr-FR" dirty="0" err="1"/>
              <a:t>Dependency</a:t>
            </a:r>
            <a:r>
              <a:rPr lang="fr-FR" dirty="0"/>
              <a:t> inversion </a:t>
            </a:r>
            <a:r>
              <a:rPr lang="fr-FR" dirty="0" err="1"/>
              <a:t>principle</a:t>
            </a:r>
            <a:endParaRPr lang="fr-FR" dirty="0"/>
          </a:p>
          <a:p>
            <a:r>
              <a:rPr lang="fr-FR" dirty="0"/>
              <a:t>« High-</a:t>
            </a:r>
            <a:r>
              <a:rPr lang="fr-FR" dirty="0" err="1"/>
              <a:t>level</a:t>
            </a:r>
            <a:r>
              <a:rPr lang="fr-FR" dirty="0"/>
              <a:t> modules </a:t>
            </a:r>
            <a:r>
              <a:rPr lang="fr-FR" dirty="0" err="1"/>
              <a:t>should</a:t>
            </a:r>
            <a:r>
              <a:rPr lang="fr-FR" dirty="0"/>
              <a:t> not </a:t>
            </a:r>
            <a:r>
              <a:rPr lang="fr-FR" dirty="0" err="1"/>
              <a:t>depend</a:t>
            </a:r>
            <a:r>
              <a:rPr lang="fr-FR" dirty="0"/>
              <a:t> on </a:t>
            </a:r>
            <a:r>
              <a:rPr lang="fr-FR" dirty="0" err="1"/>
              <a:t>low-level</a:t>
            </a:r>
            <a:r>
              <a:rPr lang="fr-FR" dirty="0"/>
              <a:t> modules. </a:t>
            </a:r>
            <a:br>
              <a:rPr lang="fr-FR" dirty="0"/>
            </a:br>
            <a:r>
              <a:rPr lang="fr-FR" dirty="0" err="1"/>
              <a:t>Both</a:t>
            </a:r>
            <a:r>
              <a:rPr lang="fr-FR" dirty="0"/>
              <a:t> </a:t>
            </a:r>
            <a:r>
              <a:rPr lang="fr-FR" dirty="0" err="1"/>
              <a:t>should</a:t>
            </a:r>
            <a:r>
              <a:rPr lang="fr-FR" dirty="0"/>
              <a:t> </a:t>
            </a:r>
            <a:r>
              <a:rPr lang="fr-FR" dirty="0" err="1"/>
              <a:t>depend</a:t>
            </a:r>
            <a:r>
              <a:rPr lang="fr-FR" dirty="0"/>
              <a:t> on abstractions »</a:t>
            </a:r>
            <a:br>
              <a:rPr lang="fr-FR" dirty="0"/>
            </a:br>
            <a:r>
              <a:rPr lang="fr-FR" dirty="0"/>
              <a:t>-- </a:t>
            </a:r>
            <a:r>
              <a:rPr lang="fr-FR" i="1" dirty="0"/>
              <a:t>Robert C. Martin</a:t>
            </a:r>
          </a:p>
          <a:p>
            <a:pPr marL="0" indent="0">
              <a:buNone/>
            </a:pPr>
            <a:endParaRPr lang="fr-FR" i="1" dirty="0"/>
          </a:p>
          <a:p>
            <a:pPr marL="0" indent="0">
              <a:buNone/>
            </a:pPr>
            <a:endParaRPr lang="fr-FR" i="1" dirty="0"/>
          </a:p>
          <a:p>
            <a:pPr marL="0" indent="0">
              <a:buNone/>
            </a:pPr>
            <a:endParaRPr lang="fr-FR" i="1" dirty="0"/>
          </a:p>
          <a:p>
            <a:endParaRPr lang="fr-FR" dirty="0"/>
          </a:p>
        </p:txBody>
      </p:sp>
      <p:pic>
        <p:nvPicPr>
          <p:cNvPr id="9" name="Picture 8">
            <a:extLst>
              <a:ext uri="{FF2B5EF4-FFF2-40B4-BE49-F238E27FC236}">
                <a16:creationId xmlns:a16="http://schemas.microsoft.com/office/drawing/2014/main" id="{14F49A86-FAA1-604F-B0C5-5FCC3B10D94A}"/>
              </a:ext>
            </a:extLst>
          </p:cNvPr>
          <p:cNvPicPr>
            <a:picLocks noChangeAspect="1"/>
          </p:cNvPicPr>
          <p:nvPr/>
        </p:nvPicPr>
        <p:blipFill>
          <a:blip r:embed="rId2"/>
          <a:stretch>
            <a:fillRect/>
          </a:stretch>
        </p:blipFill>
        <p:spPr>
          <a:xfrm>
            <a:off x="5964611" y="3846750"/>
            <a:ext cx="3097379" cy="2836154"/>
          </a:xfrm>
          <a:prstGeom prst="rect">
            <a:avLst/>
          </a:prstGeom>
        </p:spPr>
      </p:pic>
    </p:spTree>
    <p:extLst>
      <p:ext uri="{BB962C8B-B14F-4D97-AF65-F5344CB8AC3E}">
        <p14:creationId xmlns:p14="http://schemas.microsoft.com/office/powerpoint/2010/main" val="229975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04438-DFB8-D54B-A29D-ACAA5B668FD5}"/>
              </a:ext>
            </a:extLst>
          </p:cNvPr>
          <p:cNvSpPr txBox="1"/>
          <p:nvPr/>
        </p:nvSpPr>
        <p:spPr>
          <a:xfrm>
            <a:off x="2966936" y="1653703"/>
            <a:ext cx="6186792" cy="4524315"/>
          </a:xfrm>
          <a:prstGeom prst="rect">
            <a:avLst/>
          </a:prstGeom>
          <a:noFill/>
        </p:spPr>
        <p:txBody>
          <a:bodyPr wrap="square" rtlCol="0">
            <a:spAutoFit/>
          </a:bodyPr>
          <a:lstStyle/>
          <a:p>
            <a:r>
              <a:rPr lang="fr-FR" sz="3600" dirty="0"/>
              <a:t>Hey, mais en fait, on peut considérer que ce fameux DAO dans l’exemple devient une sorte de « plugin » de l’application, qu’on peut remplacer par autre chose lors de son test unitaire ?!</a:t>
            </a:r>
          </a:p>
        </p:txBody>
      </p:sp>
    </p:spTree>
    <p:extLst>
      <p:ext uri="{BB962C8B-B14F-4D97-AF65-F5344CB8AC3E}">
        <p14:creationId xmlns:p14="http://schemas.microsoft.com/office/powerpoint/2010/main" val="148438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FAC6-5080-CE4C-9A76-848514F31AAD}"/>
              </a:ext>
            </a:extLst>
          </p:cNvPr>
          <p:cNvSpPr>
            <a:spLocks noGrp="1"/>
          </p:cNvSpPr>
          <p:nvPr>
            <p:ph type="title"/>
          </p:nvPr>
        </p:nvSpPr>
        <p:spPr/>
        <p:txBody>
          <a:bodyPr/>
          <a:lstStyle/>
          <a:p>
            <a:r>
              <a:rPr lang="fr-FR" dirty="0"/>
              <a:t>La Clean Architecture, ton code devient des plugins à la business </a:t>
            </a:r>
            <a:r>
              <a:rPr lang="fr-FR" dirty="0" err="1"/>
              <a:t>logic</a:t>
            </a:r>
            <a:endParaRPr lang="fr-FR" dirty="0"/>
          </a:p>
        </p:txBody>
      </p:sp>
      <p:pic>
        <p:nvPicPr>
          <p:cNvPr id="4" name="Content Placeholder 8">
            <a:extLst>
              <a:ext uri="{FF2B5EF4-FFF2-40B4-BE49-F238E27FC236}">
                <a16:creationId xmlns:a16="http://schemas.microsoft.com/office/drawing/2014/main" id="{9B62BB55-D74B-464D-95F8-9D67D945EC9F}"/>
              </a:ext>
            </a:extLst>
          </p:cNvPr>
          <p:cNvPicPr>
            <a:picLocks noGrp="1" noChangeAspect="1"/>
          </p:cNvPicPr>
          <p:nvPr>
            <p:ph idx="1"/>
          </p:nvPr>
        </p:nvPicPr>
        <p:blipFill>
          <a:blip r:embed="rId2"/>
          <a:stretch>
            <a:fillRect/>
          </a:stretch>
        </p:blipFill>
        <p:spPr>
          <a:xfrm>
            <a:off x="3308939" y="2447090"/>
            <a:ext cx="5750840" cy="4162742"/>
          </a:xfrm>
        </p:spPr>
      </p:pic>
    </p:spTree>
    <p:extLst>
      <p:ext uri="{BB962C8B-B14F-4D97-AF65-F5344CB8AC3E}">
        <p14:creationId xmlns:p14="http://schemas.microsoft.com/office/powerpoint/2010/main" val="2162838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2871-5942-9E4F-ABB7-920B21832DD8}"/>
              </a:ext>
            </a:extLst>
          </p:cNvPr>
          <p:cNvSpPr>
            <a:spLocks noGrp="1"/>
          </p:cNvSpPr>
          <p:nvPr>
            <p:ph type="title"/>
          </p:nvPr>
        </p:nvSpPr>
        <p:spPr/>
        <p:txBody>
          <a:bodyPr/>
          <a:lstStyle/>
          <a:p>
            <a:r>
              <a:rPr lang="fr-FR" dirty="0"/>
              <a:t>L’accent sur les use cases, le découplage avec les technos</a:t>
            </a:r>
          </a:p>
        </p:txBody>
      </p:sp>
      <p:sp>
        <p:nvSpPr>
          <p:cNvPr id="3" name="Content Placeholder 2">
            <a:extLst>
              <a:ext uri="{FF2B5EF4-FFF2-40B4-BE49-F238E27FC236}">
                <a16:creationId xmlns:a16="http://schemas.microsoft.com/office/drawing/2014/main" id="{B21799A1-28CA-E14E-AD86-10DE7BBF6197}"/>
              </a:ext>
            </a:extLst>
          </p:cNvPr>
          <p:cNvSpPr>
            <a:spLocks noGrp="1"/>
          </p:cNvSpPr>
          <p:nvPr>
            <p:ph idx="1"/>
          </p:nvPr>
        </p:nvSpPr>
        <p:spPr/>
        <p:txBody>
          <a:bodyPr>
            <a:normAutofit fontScale="92500" lnSpcReduction="20000"/>
          </a:bodyPr>
          <a:lstStyle/>
          <a:p>
            <a:r>
              <a:rPr lang="fr-FR" dirty="0"/>
              <a:t>La Business </a:t>
            </a:r>
            <a:r>
              <a:rPr lang="fr-FR" dirty="0" err="1"/>
              <a:t>logic</a:t>
            </a:r>
            <a:r>
              <a:rPr lang="fr-FR" dirty="0"/>
              <a:t> (use cases), cerveau de l’application est mis en valeur dans cette architecture et doit être suffisamment pure. </a:t>
            </a:r>
            <a:br>
              <a:rPr lang="fr-FR" dirty="0"/>
            </a:br>
            <a:r>
              <a:rPr lang="fr-FR" dirty="0"/>
              <a:t>Tout le reste est déclaré « détail » et « remplaçable ».</a:t>
            </a:r>
          </a:p>
          <a:p>
            <a:r>
              <a:rPr lang="fr-FR" dirty="0"/>
              <a:t>Pure de tout détail d’infrastructure (</a:t>
            </a:r>
            <a:r>
              <a:rPr lang="fr-FR" dirty="0" err="1"/>
              <a:t>Frameworks</a:t>
            </a:r>
            <a:r>
              <a:rPr lang="fr-FR" dirty="0"/>
              <a:t>, File System, </a:t>
            </a:r>
            <a:r>
              <a:rPr lang="fr-FR" dirty="0" err="1"/>
              <a:t>Database</a:t>
            </a:r>
            <a:r>
              <a:rPr lang="fr-FR" dirty="0"/>
              <a:t> notions etc.)</a:t>
            </a:r>
          </a:p>
          <a:p>
            <a:r>
              <a:rPr lang="fr-FR" dirty="0"/>
              <a:t>Le système peut évoluer sans toucher au cœur</a:t>
            </a:r>
          </a:p>
          <a:p>
            <a:r>
              <a:rPr lang="fr-FR" dirty="0"/>
              <a:t>Le code du cœur devient bien plus lisible, le métier transpire</a:t>
            </a:r>
          </a:p>
          <a:p>
            <a:r>
              <a:rPr lang="fr-FR" dirty="0"/>
              <a:t>Les détails du système peuvent être conçus bien après avoir codé la business </a:t>
            </a:r>
            <a:r>
              <a:rPr lang="fr-FR" dirty="0" err="1"/>
              <a:t>logic</a:t>
            </a:r>
            <a:endParaRPr lang="fr-FR" dirty="0"/>
          </a:p>
          <a:p>
            <a:r>
              <a:rPr lang="fr-FR" dirty="0"/>
              <a:t>Les clients de la business </a:t>
            </a:r>
            <a:r>
              <a:rPr lang="fr-FR" dirty="0" err="1"/>
              <a:t>logic</a:t>
            </a:r>
            <a:r>
              <a:rPr lang="fr-FR" dirty="0"/>
              <a:t> sont appelés les « </a:t>
            </a:r>
            <a:r>
              <a:rPr lang="fr-FR" dirty="0" err="1"/>
              <a:t>primary</a:t>
            </a:r>
            <a:r>
              <a:rPr lang="fr-FR" dirty="0"/>
              <a:t> </a:t>
            </a:r>
            <a:r>
              <a:rPr lang="fr-FR" dirty="0" err="1"/>
              <a:t>adapters</a:t>
            </a:r>
            <a:r>
              <a:rPr lang="fr-FR" dirty="0"/>
              <a:t> »</a:t>
            </a:r>
          </a:p>
          <a:p>
            <a:r>
              <a:rPr lang="fr-FR" dirty="0"/>
              <a:t>Les fournisseurs de la business </a:t>
            </a:r>
            <a:r>
              <a:rPr lang="fr-FR" dirty="0" err="1"/>
              <a:t>logic</a:t>
            </a:r>
            <a:r>
              <a:rPr lang="fr-FR" dirty="0"/>
              <a:t> sont appelés les « </a:t>
            </a:r>
            <a:r>
              <a:rPr lang="fr-FR" dirty="0" err="1"/>
              <a:t>secondary</a:t>
            </a:r>
            <a:r>
              <a:rPr lang="fr-FR" dirty="0"/>
              <a:t> </a:t>
            </a:r>
            <a:r>
              <a:rPr lang="fr-FR" dirty="0" err="1"/>
              <a:t>adapters</a:t>
            </a:r>
            <a:r>
              <a:rPr lang="fr-FR" dirty="0"/>
              <a:t> ».</a:t>
            </a:r>
          </a:p>
        </p:txBody>
      </p:sp>
    </p:spTree>
    <p:extLst>
      <p:ext uri="{BB962C8B-B14F-4D97-AF65-F5344CB8AC3E}">
        <p14:creationId xmlns:p14="http://schemas.microsoft.com/office/powerpoint/2010/main" val="94855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2871-5942-9E4F-ABB7-920B21832DD8}"/>
              </a:ext>
            </a:extLst>
          </p:cNvPr>
          <p:cNvSpPr>
            <a:spLocks noGrp="1"/>
          </p:cNvSpPr>
          <p:nvPr>
            <p:ph type="title"/>
          </p:nvPr>
        </p:nvSpPr>
        <p:spPr/>
        <p:txBody>
          <a:bodyPr/>
          <a:lstStyle/>
          <a:p>
            <a:r>
              <a:rPr lang="fr-FR" dirty="0"/>
              <a:t>Le TDD ou plus généralement les tests dans tout ça ?</a:t>
            </a:r>
          </a:p>
        </p:txBody>
      </p:sp>
      <p:sp>
        <p:nvSpPr>
          <p:cNvPr id="3" name="Content Placeholder 2">
            <a:extLst>
              <a:ext uri="{FF2B5EF4-FFF2-40B4-BE49-F238E27FC236}">
                <a16:creationId xmlns:a16="http://schemas.microsoft.com/office/drawing/2014/main" id="{B21799A1-28CA-E14E-AD86-10DE7BBF6197}"/>
              </a:ext>
            </a:extLst>
          </p:cNvPr>
          <p:cNvSpPr>
            <a:spLocks noGrp="1"/>
          </p:cNvSpPr>
          <p:nvPr>
            <p:ph idx="1"/>
          </p:nvPr>
        </p:nvSpPr>
        <p:spPr/>
        <p:txBody>
          <a:bodyPr>
            <a:normAutofit fontScale="92500" lnSpcReduction="10000"/>
          </a:bodyPr>
          <a:lstStyle/>
          <a:p>
            <a:r>
              <a:rPr lang="fr-FR" dirty="0"/>
              <a:t>La Business logique est émergée par une succession de cycles TDD (tests unitaires) répondant à des tests d’acceptation. </a:t>
            </a:r>
            <a:br>
              <a:rPr lang="fr-FR" dirty="0"/>
            </a:br>
            <a:r>
              <a:rPr lang="fr-FR" dirty="0"/>
              <a:t>Ces tests n’impliquent aucunement le code des </a:t>
            </a:r>
            <a:r>
              <a:rPr lang="fr-FR" dirty="0" err="1"/>
              <a:t>adapters</a:t>
            </a:r>
            <a:r>
              <a:rPr lang="fr-FR" dirty="0"/>
              <a:t>. </a:t>
            </a:r>
            <a:br>
              <a:rPr lang="fr-FR" dirty="0"/>
            </a:br>
            <a:r>
              <a:rPr lang="fr-FR" dirty="0"/>
              <a:t>Chaque adapter est </a:t>
            </a:r>
            <a:r>
              <a:rPr lang="fr-FR" dirty="0" err="1"/>
              <a:t>stubbé</a:t>
            </a:r>
            <a:r>
              <a:rPr lang="fr-FR" dirty="0"/>
              <a:t>/</a:t>
            </a:r>
            <a:r>
              <a:rPr lang="fr-FR" dirty="0" err="1"/>
              <a:t>mocké</a:t>
            </a:r>
            <a:r>
              <a:rPr lang="fr-FR" dirty="0"/>
              <a:t> pour ne pas polluer le test. </a:t>
            </a:r>
          </a:p>
          <a:p>
            <a:r>
              <a:rPr lang="fr-FR" dirty="0"/>
              <a:t>Un </a:t>
            </a:r>
            <a:r>
              <a:rPr lang="fr-FR" dirty="0" err="1"/>
              <a:t>secondary</a:t>
            </a:r>
            <a:r>
              <a:rPr lang="fr-FR" dirty="0"/>
              <a:t> adapter peut être de deux natures : </a:t>
            </a:r>
            <a:br>
              <a:rPr lang="fr-FR" dirty="0"/>
            </a:br>
            <a:r>
              <a:rPr lang="fr-FR" dirty="0"/>
              <a:t>- Il n’a pas de logique complexe : dans ce cas on placera des tests d’intégration dessus seulement.</a:t>
            </a:r>
            <a:br>
              <a:rPr lang="fr-FR" dirty="0"/>
            </a:br>
            <a:r>
              <a:rPr lang="fr-FR" dirty="0"/>
              <a:t> - Il a de la logique complexe : dans ce cas on placera des tests unitaires avec le </a:t>
            </a:r>
            <a:r>
              <a:rPr lang="fr-FR" dirty="0" err="1"/>
              <a:t>mindset</a:t>
            </a:r>
            <a:r>
              <a:rPr lang="fr-FR" dirty="0"/>
              <a:t> TDD ET des tests d’intégration en bout de chaîne de celui-ci.</a:t>
            </a:r>
          </a:p>
          <a:p>
            <a:r>
              <a:rPr lang="fr-FR" dirty="0"/>
              <a:t>Un </a:t>
            </a:r>
            <a:r>
              <a:rPr lang="fr-FR" dirty="0" err="1"/>
              <a:t>primary</a:t>
            </a:r>
            <a:r>
              <a:rPr lang="fr-FR" dirty="0"/>
              <a:t> adapter (exemple, un contrôleur </a:t>
            </a:r>
            <a:r>
              <a:rPr lang="fr-FR" dirty="0" err="1"/>
              <a:t>Express.js</a:t>
            </a:r>
            <a:r>
              <a:rPr lang="fr-FR" dirty="0"/>
              <a:t>) est considéré comme un « humble </a:t>
            </a:r>
            <a:r>
              <a:rPr lang="fr-FR" dirty="0" err="1"/>
              <a:t>object</a:t>
            </a:r>
            <a:r>
              <a:rPr lang="fr-FR" dirty="0"/>
              <a:t> » et on considérera comme point d’entrée de tests end-to-end.</a:t>
            </a:r>
          </a:p>
          <a:p>
            <a:pPr marL="0" indent="0">
              <a:buNone/>
            </a:pPr>
            <a:endParaRPr lang="fr-FR" dirty="0"/>
          </a:p>
        </p:txBody>
      </p:sp>
    </p:spTree>
    <p:extLst>
      <p:ext uri="{BB962C8B-B14F-4D97-AF65-F5344CB8AC3E}">
        <p14:creationId xmlns:p14="http://schemas.microsoft.com/office/powerpoint/2010/main" val="355623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2871-5942-9E4F-ABB7-920B21832DD8}"/>
              </a:ext>
            </a:extLst>
          </p:cNvPr>
          <p:cNvSpPr>
            <a:spLocks noGrp="1"/>
          </p:cNvSpPr>
          <p:nvPr>
            <p:ph type="title"/>
          </p:nvPr>
        </p:nvSpPr>
        <p:spPr/>
        <p:txBody>
          <a:bodyPr/>
          <a:lstStyle/>
          <a:p>
            <a:r>
              <a:rPr lang="fr-FR" dirty="0"/>
              <a:t>Rappel des différents types de tests cruciaux </a:t>
            </a:r>
          </a:p>
        </p:txBody>
      </p:sp>
      <p:sp>
        <p:nvSpPr>
          <p:cNvPr id="3" name="Content Placeholder 2">
            <a:extLst>
              <a:ext uri="{FF2B5EF4-FFF2-40B4-BE49-F238E27FC236}">
                <a16:creationId xmlns:a16="http://schemas.microsoft.com/office/drawing/2014/main" id="{B21799A1-28CA-E14E-AD86-10DE7BBF6197}"/>
              </a:ext>
            </a:extLst>
          </p:cNvPr>
          <p:cNvSpPr>
            <a:spLocks noGrp="1"/>
          </p:cNvSpPr>
          <p:nvPr>
            <p:ph idx="1"/>
          </p:nvPr>
        </p:nvSpPr>
        <p:spPr/>
        <p:txBody>
          <a:bodyPr>
            <a:normAutofit fontScale="92500" lnSpcReduction="10000"/>
          </a:bodyPr>
          <a:lstStyle/>
          <a:p>
            <a:r>
              <a:rPr lang="fr-FR" b="1" dirty="0"/>
              <a:t>Test unitaire </a:t>
            </a:r>
            <a:r>
              <a:rPr lang="fr-FR" dirty="0"/>
              <a:t>: teste une orchestration algorithmique, une logique de comportement, c’est un test fonctionnel.</a:t>
            </a:r>
          </a:p>
          <a:p>
            <a:r>
              <a:rPr lang="fr-FR" b="1" dirty="0"/>
              <a:t>Test d’intégration </a:t>
            </a:r>
            <a:r>
              <a:rPr lang="fr-FR" dirty="0"/>
              <a:t>: teste une collaboration avec un élément externe au système (ORM + </a:t>
            </a:r>
            <a:r>
              <a:rPr lang="fr-FR" dirty="0" err="1"/>
              <a:t>database</a:t>
            </a:r>
            <a:r>
              <a:rPr lang="fr-FR" dirty="0"/>
              <a:t> </a:t>
            </a:r>
            <a:r>
              <a:rPr lang="fr-FR" dirty="0" err="1"/>
              <a:t>queries</a:t>
            </a:r>
            <a:r>
              <a:rPr lang="fr-FR" dirty="0"/>
              <a:t> par exemple).</a:t>
            </a:r>
          </a:p>
          <a:p>
            <a:r>
              <a:rPr lang="fr-FR" b="1" dirty="0"/>
              <a:t>Test d’acceptation </a:t>
            </a:r>
            <a:r>
              <a:rPr lang="fr-FR" dirty="0"/>
              <a:t>: c’est test unitaire démontrant un jeu de données assez profond dans le cadre du développement et avec l’intention d’assurer le non hors-sujet.</a:t>
            </a:r>
          </a:p>
          <a:p>
            <a:r>
              <a:rPr lang="fr-FR" b="1" dirty="0"/>
              <a:t>Test end-to-end </a:t>
            </a:r>
            <a:r>
              <a:rPr lang="fr-FR" dirty="0"/>
              <a:t>: teste la solution dans son entièreté avec les réels collaborateurs externes.</a:t>
            </a:r>
            <a:br>
              <a:rPr lang="fr-FR" dirty="0"/>
            </a:br>
            <a:r>
              <a:rPr lang="fr-FR" dirty="0"/>
              <a:t>N’a pas pour vocation de tester chaque règle de gestion mais plutôt de s’assurer de la sortie vers l’utilisateur ainsi que des aspects de configuration du système lorsque tous les composants sont ficelés.</a:t>
            </a:r>
          </a:p>
          <a:p>
            <a:endParaRPr lang="fr-FR" dirty="0"/>
          </a:p>
          <a:p>
            <a:pPr marL="0" indent="0">
              <a:buNone/>
            </a:pPr>
            <a:endParaRPr lang="fr-FR" dirty="0"/>
          </a:p>
        </p:txBody>
      </p:sp>
    </p:spTree>
    <p:extLst>
      <p:ext uri="{BB962C8B-B14F-4D97-AF65-F5344CB8AC3E}">
        <p14:creationId xmlns:p14="http://schemas.microsoft.com/office/powerpoint/2010/main" val="930307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204438-DFB8-D54B-A29D-ACAA5B668FD5}"/>
              </a:ext>
            </a:extLst>
          </p:cNvPr>
          <p:cNvSpPr txBox="1"/>
          <p:nvPr/>
        </p:nvSpPr>
        <p:spPr>
          <a:xfrm>
            <a:off x="2443689" y="1808834"/>
            <a:ext cx="7807215" cy="3416320"/>
          </a:xfrm>
          <a:prstGeom prst="rect">
            <a:avLst/>
          </a:prstGeom>
          <a:noFill/>
        </p:spPr>
        <p:txBody>
          <a:bodyPr wrap="square" rtlCol="0">
            <a:spAutoFit/>
          </a:bodyPr>
          <a:lstStyle/>
          <a:p>
            <a:r>
              <a:rPr lang="fr-FR" sz="5400" dirty="0"/>
              <a:t>Dans la majorité des équipes, </a:t>
            </a:r>
            <a:br>
              <a:rPr lang="fr-FR" sz="5400" dirty="0"/>
            </a:br>
            <a:r>
              <a:rPr lang="fr-FR" sz="5400" dirty="0">
                <a:solidFill>
                  <a:srgbClr val="FF0000"/>
                </a:solidFill>
              </a:rPr>
              <a:t>5 problèmes </a:t>
            </a:r>
            <a:r>
              <a:rPr lang="fr-FR" sz="5400" dirty="0"/>
              <a:t>majeurs reviennent sans cesse !</a:t>
            </a:r>
          </a:p>
        </p:txBody>
      </p:sp>
    </p:spTree>
    <p:extLst>
      <p:ext uri="{BB962C8B-B14F-4D97-AF65-F5344CB8AC3E}">
        <p14:creationId xmlns:p14="http://schemas.microsoft.com/office/powerpoint/2010/main" val="235572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D1AF-FFEC-5840-83E8-974ABBB2837C}"/>
              </a:ext>
            </a:extLst>
          </p:cNvPr>
          <p:cNvSpPr>
            <a:spLocks noGrp="1"/>
          </p:cNvSpPr>
          <p:nvPr>
            <p:ph type="ctrTitle"/>
          </p:nvPr>
        </p:nvSpPr>
        <p:spPr/>
        <p:txBody>
          <a:bodyPr/>
          <a:lstStyle/>
          <a:p>
            <a:r>
              <a:rPr lang="fr-FR" dirty="0"/>
              <a:t>C’est parti pour notre application </a:t>
            </a:r>
            <a:r>
              <a:rPr lang="fr-FR" dirty="0" err="1"/>
              <a:t>backend</a:t>
            </a:r>
            <a:r>
              <a:rPr lang="fr-FR" dirty="0"/>
              <a:t> </a:t>
            </a:r>
            <a:r>
              <a:rPr lang="fr-FR" dirty="0" err="1"/>
              <a:t>from</a:t>
            </a:r>
            <a:r>
              <a:rPr lang="fr-FR" dirty="0"/>
              <a:t> scratch !</a:t>
            </a:r>
          </a:p>
        </p:txBody>
      </p:sp>
      <p:sp>
        <p:nvSpPr>
          <p:cNvPr id="3" name="Subtitle 2">
            <a:extLst>
              <a:ext uri="{FF2B5EF4-FFF2-40B4-BE49-F238E27FC236}">
                <a16:creationId xmlns:a16="http://schemas.microsoft.com/office/drawing/2014/main" id="{CCC251E4-1599-F441-B3C5-E8EE0D4B2A8E}"/>
              </a:ext>
            </a:extLst>
          </p:cNvPr>
          <p:cNvSpPr>
            <a:spLocks noGrp="1"/>
          </p:cNvSpPr>
          <p:nvPr>
            <p:ph type="subTitle" idx="1"/>
          </p:nvPr>
        </p:nvSpPr>
        <p:spPr>
          <a:xfrm>
            <a:off x="1154955" y="4777379"/>
            <a:ext cx="8825658" cy="1054289"/>
          </a:xfrm>
        </p:spPr>
        <p:txBody>
          <a:bodyPr/>
          <a:lstStyle/>
          <a:p>
            <a:r>
              <a:rPr lang="fr-FR" dirty="0"/>
              <a:t>Le TDD et la Clean Architecture dans toute sa splendeur</a:t>
            </a:r>
          </a:p>
        </p:txBody>
      </p:sp>
    </p:spTree>
    <p:extLst>
      <p:ext uri="{BB962C8B-B14F-4D97-AF65-F5344CB8AC3E}">
        <p14:creationId xmlns:p14="http://schemas.microsoft.com/office/powerpoint/2010/main" val="2042504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err="1"/>
              <a:t>WealUber</a:t>
            </a:r>
            <a:r>
              <a:rPr lang="fr-FR" dirty="0"/>
              <a:t> – La plateforme Uber-</a:t>
            </a:r>
            <a:r>
              <a:rPr lang="fr-FR" dirty="0" err="1"/>
              <a:t>Like</a:t>
            </a:r>
            <a:endParaRPr lang="fr-FR" dirty="0"/>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a:bodyPr>
          <a:lstStyle/>
          <a:p>
            <a:r>
              <a:rPr lang="fr-FR" dirty="0"/>
              <a:t>User Story : En tant que voyageur, </a:t>
            </a:r>
            <a:br>
              <a:rPr lang="fr-FR" dirty="0"/>
            </a:br>
            <a:r>
              <a:rPr lang="fr-FR" dirty="0"/>
              <a:t>Je souhaite réserver un Uber afin de me rendre d'un point A à un point B </a:t>
            </a:r>
            <a:br>
              <a:rPr lang="fr-FR" dirty="0"/>
            </a:br>
            <a:r>
              <a:rPr lang="fr-FR" dirty="0"/>
              <a:t>De sorte à assurer mon rendez-vous. </a:t>
            </a:r>
          </a:p>
          <a:p>
            <a:r>
              <a:rPr lang="fr-FR" dirty="0"/>
              <a:t>Vous devrez suivre les principes de la Clean Architecture et du TDD</a:t>
            </a:r>
            <a:r>
              <a:rPr lang="fr-FR"/>
              <a:t>, avec </a:t>
            </a:r>
            <a:r>
              <a:rPr lang="fr-FR" dirty="0" err="1"/>
              <a:t>Node.js</a:t>
            </a:r>
            <a:r>
              <a:rPr lang="fr-FR" dirty="0"/>
              <a:t>/</a:t>
            </a:r>
            <a:r>
              <a:rPr lang="fr-FR" dirty="0" err="1"/>
              <a:t>Typescript</a:t>
            </a:r>
            <a:r>
              <a:rPr lang="fr-FR" dirty="0"/>
              <a:t>.</a:t>
            </a:r>
          </a:p>
          <a:p>
            <a:r>
              <a:rPr lang="fr-FR" dirty="0"/>
              <a:t>Implémentez un client sous forme de contrôleur </a:t>
            </a:r>
            <a:r>
              <a:rPr lang="fr-FR" dirty="0" err="1"/>
              <a:t>Nest.js</a:t>
            </a:r>
            <a:r>
              <a:rPr lang="fr-FR" dirty="0"/>
              <a:t> (</a:t>
            </a:r>
            <a:r>
              <a:rPr lang="fr-FR" dirty="0" err="1"/>
              <a:t>Rest</a:t>
            </a:r>
            <a:r>
              <a:rPr lang="fr-FR" dirty="0"/>
              <a:t> API), avec injection/inversion de dépendances.</a:t>
            </a:r>
          </a:p>
          <a:p>
            <a:r>
              <a:rPr lang="fr-FR" dirty="0"/>
              <a:t>L’application doit pouvoir persister les données à travers un monde </a:t>
            </a:r>
            <a:r>
              <a:rPr lang="fr-FR" dirty="0" err="1"/>
              <a:t>InMemory</a:t>
            </a:r>
            <a:r>
              <a:rPr lang="fr-FR" dirty="0"/>
              <a:t> puis un monde DB (avec PostgreSQL).</a:t>
            </a:r>
          </a:p>
        </p:txBody>
      </p:sp>
    </p:spTree>
    <p:extLst>
      <p:ext uri="{BB962C8B-B14F-4D97-AF65-F5344CB8AC3E}">
        <p14:creationId xmlns:p14="http://schemas.microsoft.com/office/powerpoint/2010/main" val="9119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err="1"/>
              <a:t>WealUber</a:t>
            </a:r>
            <a:r>
              <a:rPr lang="fr-FR" dirty="0"/>
              <a:t> – Règles de gestion</a:t>
            </a:r>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a:bodyPr>
          <a:lstStyle/>
          <a:p>
            <a:r>
              <a:rPr lang="fr-FR" dirty="0"/>
              <a:t>Un voyage de Paris vers l'extérieur coûte 50 euros.</a:t>
            </a:r>
          </a:p>
          <a:p>
            <a:r>
              <a:rPr lang="fr-FR" dirty="0"/>
              <a:t>Un voyage de l'extérieur vers Paris est gratuit</a:t>
            </a:r>
          </a:p>
          <a:p>
            <a:r>
              <a:rPr lang="fr-FR" dirty="0"/>
              <a:t>Un voyage intra-muros (dans Paris) coûte 30 euros </a:t>
            </a:r>
          </a:p>
          <a:p>
            <a:r>
              <a:rPr lang="fr-FR" dirty="0"/>
              <a:t>Si c'est ton anniversaire, tu as un avoir de 32 euros utilisable tout de suite.</a:t>
            </a:r>
          </a:p>
          <a:p>
            <a:r>
              <a:rPr lang="fr-FR" dirty="0"/>
              <a:t>Tu ne peux pas annuler le Uber une fois en route. </a:t>
            </a:r>
          </a:p>
        </p:txBody>
      </p:sp>
    </p:spTree>
    <p:extLst>
      <p:ext uri="{BB962C8B-B14F-4D97-AF65-F5344CB8AC3E}">
        <p14:creationId xmlns:p14="http://schemas.microsoft.com/office/powerpoint/2010/main" val="189496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a:t>Livres que </a:t>
            </a:r>
            <a:r>
              <a:rPr lang="fr-FR" dirty="0" err="1"/>
              <a:t>WealCome</a:t>
            </a:r>
            <a:r>
              <a:rPr lang="fr-FR" dirty="0"/>
              <a:t> recommande</a:t>
            </a:r>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fontScale="85000" lnSpcReduction="10000"/>
          </a:bodyPr>
          <a:lstStyle/>
          <a:p>
            <a:r>
              <a:rPr lang="fr-FR" b="1" dirty="0"/>
              <a:t>Le meilleur livre sur le TDD à ce jour : </a:t>
            </a:r>
            <a:r>
              <a:rPr lang="fr-FR" b="1" dirty="0">
                <a:hlinkClick r:id="rId2"/>
              </a:rPr>
              <a:t>https://www.amazon.com/Modern-Programming-Test-Driven-Development-Better/dp/1937785483</a:t>
            </a:r>
            <a:r>
              <a:rPr lang="fr-FR" b="1" dirty="0"/>
              <a:t> : </a:t>
            </a:r>
            <a:br>
              <a:rPr lang="fr-FR" b="1" dirty="0"/>
            </a:br>
            <a:r>
              <a:rPr lang="fr-FR" b="1" dirty="0"/>
              <a:t>Il faut des bases en C++ pour suivre les petits exemples (rien de méchant) mais le livre est un vrai concentré du bon </a:t>
            </a:r>
            <a:r>
              <a:rPr lang="fr-FR" b="1" dirty="0" err="1"/>
              <a:t>mindset</a:t>
            </a:r>
            <a:r>
              <a:rPr lang="fr-FR" b="1" dirty="0"/>
              <a:t> à avoir en TDD, bien mieux que les autres.</a:t>
            </a:r>
          </a:p>
          <a:p>
            <a:r>
              <a:rPr lang="fr-FR" b="1" dirty="0" err="1"/>
              <a:t>Implementing</a:t>
            </a:r>
            <a:r>
              <a:rPr lang="fr-FR" b="1" dirty="0"/>
              <a:t> Domain-</a:t>
            </a:r>
            <a:r>
              <a:rPr lang="fr-FR" b="1" dirty="0" err="1"/>
              <a:t>Driven</a:t>
            </a:r>
            <a:r>
              <a:rPr lang="fr-FR" b="1" dirty="0"/>
              <a:t> Design </a:t>
            </a:r>
            <a:r>
              <a:rPr lang="fr-FR" dirty="0"/>
              <a:t>de </a:t>
            </a:r>
            <a:r>
              <a:rPr lang="fr-FR" dirty="0" err="1"/>
              <a:t>Vaughn</a:t>
            </a:r>
            <a:r>
              <a:rPr lang="fr-FR" dirty="0"/>
              <a:t> Vernon : Une mine d’or de connaissance niveau architecture (sans parler du DDD)</a:t>
            </a:r>
          </a:p>
          <a:p>
            <a:r>
              <a:rPr lang="fr-FR" b="1" dirty="0" err="1"/>
              <a:t>Microservices</a:t>
            </a:r>
            <a:r>
              <a:rPr lang="fr-FR" b="1" dirty="0"/>
              <a:t> patterns </a:t>
            </a:r>
            <a:r>
              <a:rPr lang="fr-FR" dirty="0"/>
              <a:t>de Chris Richardson (beaucoup d’exemples de Clean Architecture)</a:t>
            </a:r>
          </a:p>
          <a:p>
            <a:r>
              <a:rPr lang="fr-FR" b="1" dirty="0" err="1"/>
              <a:t>Working</a:t>
            </a:r>
            <a:r>
              <a:rPr lang="fr-FR" b="1" dirty="0"/>
              <a:t> </a:t>
            </a:r>
            <a:r>
              <a:rPr lang="fr-FR" b="1" dirty="0" err="1"/>
              <a:t>effectively</a:t>
            </a:r>
            <a:r>
              <a:rPr lang="fr-FR" b="1" dirty="0"/>
              <a:t> </a:t>
            </a:r>
            <a:r>
              <a:rPr lang="fr-FR" b="1" dirty="0" err="1"/>
              <a:t>with</a:t>
            </a:r>
            <a:r>
              <a:rPr lang="fr-FR" b="1" dirty="0"/>
              <a:t> </a:t>
            </a:r>
            <a:r>
              <a:rPr lang="fr-FR" b="1" dirty="0" err="1"/>
              <a:t>legacy</a:t>
            </a:r>
            <a:r>
              <a:rPr lang="fr-FR" b="1" dirty="0"/>
              <a:t> code </a:t>
            </a:r>
            <a:r>
              <a:rPr lang="fr-FR" dirty="0"/>
              <a:t>de Michael </a:t>
            </a:r>
            <a:r>
              <a:rPr lang="fr-FR" dirty="0" err="1"/>
              <a:t>Feathers</a:t>
            </a:r>
            <a:endParaRPr lang="fr-FR" dirty="0"/>
          </a:p>
          <a:p>
            <a:r>
              <a:rPr lang="fr-FR" b="1" dirty="0"/>
              <a:t>TDD by </a:t>
            </a:r>
            <a:r>
              <a:rPr lang="fr-FR" b="1" dirty="0" err="1"/>
              <a:t>example</a:t>
            </a:r>
            <a:r>
              <a:rPr lang="fr-FR" b="1" dirty="0"/>
              <a:t> </a:t>
            </a:r>
            <a:r>
              <a:rPr lang="fr-FR" dirty="0"/>
              <a:t>de Kent Beck</a:t>
            </a:r>
          </a:p>
          <a:p>
            <a:r>
              <a:rPr lang="fr-FR" b="1" dirty="0" err="1"/>
              <a:t>Growing</a:t>
            </a:r>
            <a:r>
              <a:rPr lang="fr-FR" b="1" dirty="0"/>
              <a:t> </a:t>
            </a:r>
            <a:r>
              <a:rPr lang="fr-FR" b="1" dirty="0" err="1"/>
              <a:t>object-oriented</a:t>
            </a:r>
            <a:r>
              <a:rPr lang="fr-FR" b="1" dirty="0"/>
              <a:t> software </a:t>
            </a:r>
            <a:r>
              <a:rPr lang="fr-FR" b="1" dirty="0" err="1"/>
              <a:t>guided</a:t>
            </a:r>
            <a:r>
              <a:rPr lang="fr-FR" b="1" dirty="0"/>
              <a:t> by tests </a:t>
            </a:r>
            <a:r>
              <a:rPr lang="fr-FR" dirty="0"/>
              <a:t>de Nat </a:t>
            </a:r>
            <a:r>
              <a:rPr lang="fr-FR" dirty="0" err="1"/>
              <a:t>Pryce</a:t>
            </a:r>
            <a:r>
              <a:rPr lang="fr-FR" dirty="0"/>
              <a:t> et Steve Freeman (un super livre, le premier que j’ai lu, avec une approche purement </a:t>
            </a:r>
            <a:r>
              <a:rPr lang="fr-FR" dirty="0" err="1"/>
              <a:t>Mockist</a:t>
            </a:r>
            <a:r>
              <a:rPr lang="fr-FR" dirty="0"/>
              <a:t> et une bonne approche de la POO)</a:t>
            </a:r>
          </a:p>
        </p:txBody>
      </p:sp>
    </p:spTree>
    <p:extLst>
      <p:ext uri="{BB962C8B-B14F-4D97-AF65-F5344CB8AC3E}">
        <p14:creationId xmlns:p14="http://schemas.microsoft.com/office/powerpoint/2010/main" val="1083933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a:t>Articles que </a:t>
            </a:r>
            <a:r>
              <a:rPr lang="fr-FR" dirty="0" err="1"/>
              <a:t>WealCome</a:t>
            </a:r>
            <a:r>
              <a:rPr lang="fr-FR" dirty="0"/>
              <a:t> recommande</a:t>
            </a:r>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fontScale="77500" lnSpcReduction="20000"/>
          </a:bodyPr>
          <a:lstStyle/>
          <a:p>
            <a:r>
              <a:rPr lang="fr-FR" dirty="0">
                <a:hlinkClick r:id="rId2"/>
              </a:rPr>
              <a:t>https://www.stevefenton.co.uk/2013/05/my-unit-testing-epiphany/</a:t>
            </a:r>
            <a:endParaRPr lang="fr-FR" dirty="0"/>
          </a:p>
          <a:p>
            <a:r>
              <a:rPr lang="fr-FR" dirty="0">
                <a:hlinkClick r:id="rId3"/>
              </a:rPr>
              <a:t>https://robdmoore.id.au/blog/2015/01/26/review-of-ian-cooper-tdd-where-did-it-all-go-wrong</a:t>
            </a:r>
            <a:r>
              <a:rPr lang="fr-FR" dirty="0"/>
              <a:t> </a:t>
            </a:r>
          </a:p>
          <a:p>
            <a:r>
              <a:rPr lang="fr-FR" dirty="0">
                <a:hlinkClick r:id="rId4"/>
              </a:rPr>
              <a:t>http://blog.cleancoder.com/uncle-bob/2013/05/27/TheTransformationPriorityPremise.html</a:t>
            </a:r>
            <a:r>
              <a:rPr lang="fr-FR" dirty="0"/>
              <a:t> </a:t>
            </a:r>
          </a:p>
          <a:p>
            <a:r>
              <a:rPr lang="fr-FR" dirty="0">
                <a:hlinkClick r:id="rId5"/>
              </a:rPr>
              <a:t>https://medium.com/wealcomecompany/vous-ne-verrez-plus-les-tests-unitaires-de-la-m%C3%AAme-mani%C3%A8re-7b0f92c460cb</a:t>
            </a:r>
            <a:r>
              <a:rPr lang="fr-FR" dirty="0"/>
              <a:t> </a:t>
            </a:r>
          </a:p>
          <a:p>
            <a:r>
              <a:rPr lang="fr-FR" dirty="0">
                <a:hlinkClick r:id="rId6"/>
              </a:rPr>
              <a:t>https://herbertograca.com/2017/09/14/ports-adapters-architecture/</a:t>
            </a:r>
            <a:r>
              <a:rPr lang="fr-FR" dirty="0"/>
              <a:t> </a:t>
            </a:r>
          </a:p>
          <a:p>
            <a:r>
              <a:rPr lang="fr-FR" dirty="0">
                <a:hlinkClick r:id="rId7"/>
              </a:rPr>
              <a:t>https://blog.cleancoder.com/uncle-bob/2017/03/07/SymmetryBreaking.html</a:t>
            </a:r>
            <a:r>
              <a:rPr lang="fr-FR" dirty="0"/>
              <a:t> </a:t>
            </a:r>
          </a:p>
          <a:p>
            <a:r>
              <a:rPr lang="fr-FR" dirty="0">
                <a:hlinkClick r:id="rId8"/>
              </a:rPr>
              <a:t>https://martinfowler.com/articles/mocksArentStubs.html</a:t>
            </a:r>
            <a:r>
              <a:rPr lang="fr-FR" dirty="0"/>
              <a:t> </a:t>
            </a:r>
          </a:p>
          <a:p>
            <a:r>
              <a:rPr lang="fr-FR" dirty="0">
                <a:hlinkClick r:id="rId9"/>
              </a:rPr>
              <a:t>https://blog.cleancoder.com/uncle-bob/2017/03/03/TDD-Harms-Architecture.html</a:t>
            </a:r>
            <a:r>
              <a:rPr lang="fr-FR" dirty="0"/>
              <a:t> </a:t>
            </a:r>
          </a:p>
          <a:p>
            <a:r>
              <a:rPr lang="fr-FR" dirty="0">
                <a:hlinkClick r:id="rId10"/>
              </a:rPr>
              <a:t>https://sites.google.com/site/unclebobconsultingllc/blogs-by-robert-martin/mocking-mocking-and-testing-outcomes</a:t>
            </a:r>
            <a:r>
              <a:rPr lang="fr-FR" dirty="0"/>
              <a:t> </a:t>
            </a:r>
          </a:p>
          <a:p>
            <a:endParaRPr lang="fr-FR" dirty="0"/>
          </a:p>
        </p:txBody>
      </p:sp>
    </p:spTree>
    <p:extLst>
      <p:ext uri="{BB962C8B-B14F-4D97-AF65-F5344CB8AC3E}">
        <p14:creationId xmlns:p14="http://schemas.microsoft.com/office/powerpoint/2010/main" val="23104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a:t>Vidéos que </a:t>
            </a:r>
            <a:r>
              <a:rPr lang="fr-FR" dirty="0" err="1"/>
              <a:t>WealCome</a:t>
            </a:r>
            <a:r>
              <a:rPr lang="fr-FR" dirty="0"/>
              <a:t> recommande</a:t>
            </a:r>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a:bodyPr>
          <a:lstStyle/>
          <a:p>
            <a:r>
              <a:rPr lang="fr-FR" dirty="0">
                <a:hlinkClick r:id="rId2"/>
              </a:rPr>
              <a:t>https://www.youtube.com/watch?v=EZ05e7EMOLM</a:t>
            </a:r>
            <a:r>
              <a:rPr lang="fr-FR" dirty="0"/>
              <a:t> </a:t>
            </a:r>
          </a:p>
          <a:p>
            <a:r>
              <a:rPr lang="fr-FR" dirty="0">
                <a:hlinkClick r:id="rId3"/>
              </a:rPr>
              <a:t>https://www.youtube.com/watch?v=WSes_PexXcA</a:t>
            </a:r>
            <a:r>
              <a:rPr lang="fr-FR" dirty="0"/>
              <a:t> </a:t>
            </a:r>
          </a:p>
          <a:p>
            <a:r>
              <a:rPr lang="fr-FR" dirty="0">
                <a:hlinkClick r:id="rId4"/>
              </a:rPr>
              <a:t>https://www.youtube.com/watch?v=yiCpfd-kz3g</a:t>
            </a:r>
            <a:r>
              <a:rPr lang="fr-FR" dirty="0"/>
              <a:t> </a:t>
            </a:r>
          </a:p>
          <a:p>
            <a:r>
              <a:rPr lang="fr-FR" dirty="0">
                <a:hlinkClick r:id="rId5"/>
              </a:rPr>
              <a:t>https://wealcomecompany.com/blog/bdd-tdd-full-java-demo-michael-azerhad-wealcome</a:t>
            </a:r>
            <a:r>
              <a:rPr lang="fr-FR" dirty="0"/>
              <a:t> </a:t>
            </a:r>
          </a:p>
          <a:p>
            <a:r>
              <a:rPr lang="fr-FR" dirty="0">
                <a:hlinkClick r:id="rId6"/>
              </a:rPr>
              <a:t>https://www.youtube.com/watch?v=5OjqD-ow8GE</a:t>
            </a:r>
            <a:r>
              <a:rPr lang="fr-FR" dirty="0"/>
              <a:t> </a:t>
            </a:r>
          </a:p>
          <a:p>
            <a:r>
              <a:rPr lang="fr-FR" dirty="0">
                <a:hlinkClick r:id="rId7"/>
              </a:rPr>
              <a:t>https://www.youtube.com/watch?v=EkEz3pcLdgY</a:t>
            </a:r>
            <a:r>
              <a:rPr lang="fr-FR" dirty="0"/>
              <a:t> </a:t>
            </a:r>
          </a:p>
          <a:p>
            <a:r>
              <a:rPr lang="fr-FR" dirty="0">
                <a:hlinkClick r:id="rId8"/>
              </a:rPr>
              <a:t>https://www.youtube.com/watch?v=Jh50o8-wWCA</a:t>
            </a:r>
            <a:r>
              <a:rPr lang="fr-FR" dirty="0"/>
              <a:t> (revisitée)</a:t>
            </a:r>
          </a:p>
          <a:p>
            <a:endParaRPr lang="fr-FR" dirty="0"/>
          </a:p>
        </p:txBody>
      </p:sp>
    </p:spTree>
    <p:extLst>
      <p:ext uri="{BB962C8B-B14F-4D97-AF65-F5344CB8AC3E}">
        <p14:creationId xmlns:p14="http://schemas.microsoft.com/office/powerpoint/2010/main" val="1490164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a:t>Podcasts que </a:t>
            </a:r>
            <a:r>
              <a:rPr lang="fr-FR" dirty="0" err="1"/>
              <a:t>WealCome</a:t>
            </a:r>
            <a:r>
              <a:rPr lang="fr-FR" dirty="0"/>
              <a:t> recommande</a:t>
            </a:r>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a:bodyPr>
          <a:lstStyle/>
          <a:p>
            <a:r>
              <a:rPr lang="fr-FR" dirty="0"/>
              <a:t>Chaîne de podcasts </a:t>
            </a:r>
            <a:r>
              <a:rPr lang="fr-FR" dirty="0" err="1"/>
              <a:t>WealCome</a:t>
            </a:r>
            <a:r>
              <a:rPr lang="fr-FR" dirty="0"/>
              <a:t> :</a:t>
            </a:r>
            <a:br>
              <a:rPr lang="fr-FR" dirty="0"/>
            </a:br>
            <a:r>
              <a:rPr lang="fr-FR" dirty="0"/>
              <a:t> </a:t>
            </a:r>
            <a:r>
              <a:rPr lang="fr-FR" dirty="0">
                <a:hlinkClick r:id="rId2"/>
              </a:rPr>
              <a:t>https://soundcloud.com/michael-az-948266686</a:t>
            </a:r>
            <a:br>
              <a:rPr lang="fr-FR" dirty="0"/>
            </a:br>
            <a:r>
              <a:rPr lang="fr-FR" dirty="0"/>
              <a:t> ou </a:t>
            </a:r>
            <a:br>
              <a:rPr lang="fr-FR" dirty="0"/>
            </a:br>
            <a:r>
              <a:rPr lang="fr-FR" dirty="0"/>
              <a:t> </a:t>
            </a:r>
            <a:r>
              <a:rPr lang="fr-FR" dirty="0">
                <a:hlinkClick r:id="rId3"/>
              </a:rPr>
              <a:t>https://open.spotify.com/show/4zVCbAw9BvcufC9GMrjrNd</a:t>
            </a:r>
            <a:r>
              <a:rPr lang="fr-FR" dirty="0"/>
              <a:t> </a:t>
            </a:r>
          </a:p>
          <a:p>
            <a:r>
              <a:rPr lang="fr-FR" dirty="0">
                <a:hlinkClick r:id="rId4"/>
              </a:rPr>
              <a:t>https://www.yegor256.com/shift-m/2018/27.html</a:t>
            </a:r>
            <a:r>
              <a:rPr lang="fr-FR" dirty="0"/>
              <a:t> </a:t>
            </a:r>
          </a:p>
        </p:txBody>
      </p:sp>
    </p:spTree>
    <p:extLst>
      <p:ext uri="{BB962C8B-B14F-4D97-AF65-F5344CB8AC3E}">
        <p14:creationId xmlns:p14="http://schemas.microsoft.com/office/powerpoint/2010/main" val="2104966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B4CB-F7A7-644B-B677-7B13AC045903}"/>
              </a:ext>
            </a:extLst>
          </p:cNvPr>
          <p:cNvSpPr>
            <a:spLocks noGrp="1"/>
          </p:cNvSpPr>
          <p:nvPr>
            <p:ph type="title"/>
          </p:nvPr>
        </p:nvSpPr>
        <p:spPr/>
        <p:txBody>
          <a:bodyPr/>
          <a:lstStyle/>
          <a:p>
            <a:r>
              <a:rPr lang="fr-FR" dirty="0"/>
              <a:t>Communauté vivante créée par </a:t>
            </a:r>
            <a:r>
              <a:rPr lang="fr-FR" dirty="0" err="1"/>
              <a:t>WealCome</a:t>
            </a:r>
            <a:endParaRPr lang="fr-FR" dirty="0"/>
          </a:p>
        </p:txBody>
      </p:sp>
      <p:sp>
        <p:nvSpPr>
          <p:cNvPr id="3" name="Content Placeholder 2">
            <a:extLst>
              <a:ext uri="{FF2B5EF4-FFF2-40B4-BE49-F238E27FC236}">
                <a16:creationId xmlns:a16="http://schemas.microsoft.com/office/drawing/2014/main" id="{CD07BE7D-9BA1-8A42-A5B3-F10F9D823C1E}"/>
              </a:ext>
            </a:extLst>
          </p:cNvPr>
          <p:cNvSpPr>
            <a:spLocks noGrp="1"/>
          </p:cNvSpPr>
          <p:nvPr>
            <p:ph idx="1"/>
          </p:nvPr>
        </p:nvSpPr>
        <p:spPr/>
        <p:txBody>
          <a:bodyPr>
            <a:normAutofit/>
          </a:bodyPr>
          <a:lstStyle/>
          <a:p>
            <a:r>
              <a:rPr lang="fr-FR" dirty="0"/>
              <a:t>Rejoins le </a:t>
            </a:r>
            <a:r>
              <a:rPr lang="fr-FR" dirty="0" err="1"/>
              <a:t>Slack</a:t>
            </a:r>
            <a:r>
              <a:rPr lang="fr-FR" dirty="0"/>
              <a:t> « </a:t>
            </a:r>
            <a:r>
              <a:rPr lang="fr-FR" dirty="0" err="1"/>
              <a:t>WealCome</a:t>
            </a:r>
            <a:r>
              <a:rPr lang="fr-FR" dirty="0"/>
              <a:t> » pour </a:t>
            </a:r>
            <a:r>
              <a:rPr lang="fr-FR" dirty="0" err="1"/>
              <a:t>accélerer</a:t>
            </a:r>
            <a:r>
              <a:rPr lang="fr-FR" dirty="0"/>
              <a:t> ton apprentissage et partager avec du monde passionné ! : </a:t>
            </a:r>
          </a:p>
          <a:p>
            <a:r>
              <a:rPr lang="fr-FR" dirty="0">
                <a:hlinkClick r:id="rId2"/>
              </a:rPr>
              <a:t>https://wealcome.slack.com/join/shared_invite/zt-cx21g275-5vYPKzfOHMqZhYxGvNsUXQ#/shared-invite/email</a:t>
            </a:r>
            <a:r>
              <a:rPr lang="fr-FR" dirty="0"/>
              <a:t> </a:t>
            </a:r>
          </a:p>
          <a:p>
            <a:endParaRPr lang="fr-FR" dirty="0"/>
          </a:p>
        </p:txBody>
      </p:sp>
    </p:spTree>
    <p:extLst>
      <p:ext uri="{BB962C8B-B14F-4D97-AF65-F5344CB8AC3E}">
        <p14:creationId xmlns:p14="http://schemas.microsoft.com/office/powerpoint/2010/main" val="1098108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BF42-8D90-314E-BD4C-BE5BF3B5569E}"/>
              </a:ext>
            </a:extLst>
          </p:cNvPr>
          <p:cNvSpPr>
            <a:spLocks noGrp="1"/>
          </p:cNvSpPr>
          <p:nvPr>
            <p:ph type="title"/>
          </p:nvPr>
        </p:nvSpPr>
        <p:spPr/>
        <p:txBody>
          <a:bodyPr/>
          <a:lstStyle/>
          <a:p>
            <a:r>
              <a:rPr lang="fr-FR" dirty="0"/>
              <a:t>Problème n°1</a:t>
            </a:r>
            <a:br>
              <a:rPr lang="fr-FR" dirty="0"/>
            </a:br>
            <a:r>
              <a:rPr lang="fr-FR" dirty="0"/>
              <a:t>Des livraisons de code surprenantes</a:t>
            </a:r>
          </a:p>
        </p:txBody>
      </p:sp>
      <p:sp>
        <p:nvSpPr>
          <p:cNvPr id="3" name="Text Placeholder 2">
            <a:extLst>
              <a:ext uri="{FF2B5EF4-FFF2-40B4-BE49-F238E27FC236}">
                <a16:creationId xmlns:a16="http://schemas.microsoft.com/office/drawing/2014/main" id="{F38BAEED-BE44-6C41-8650-F54E052537AC}"/>
              </a:ext>
            </a:extLst>
          </p:cNvPr>
          <p:cNvSpPr>
            <a:spLocks noGrp="1"/>
          </p:cNvSpPr>
          <p:nvPr>
            <p:ph type="body" idx="1"/>
          </p:nvPr>
        </p:nvSpPr>
        <p:spPr/>
        <p:txBody>
          <a:bodyPr/>
          <a:lstStyle/>
          <a:p>
            <a:r>
              <a:rPr lang="fr-FR" dirty="0"/>
              <a:t>C’est bon c’est livré en </a:t>
            </a:r>
            <a:r>
              <a:rPr lang="fr-FR" dirty="0" err="1"/>
              <a:t>prod</a:t>
            </a:r>
            <a:r>
              <a:rPr lang="fr-FR" dirty="0"/>
              <a:t> !</a:t>
            </a:r>
          </a:p>
        </p:txBody>
      </p:sp>
      <p:pic>
        <p:nvPicPr>
          <p:cNvPr id="8" name="Content Placeholder 7">
            <a:extLst>
              <a:ext uri="{FF2B5EF4-FFF2-40B4-BE49-F238E27FC236}">
                <a16:creationId xmlns:a16="http://schemas.microsoft.com/office/drawing/2014/main" id="{1FF0D4FB-A7DB-AB40-81D2-67765AFD40F1}"/>
              </a:ext>
            </a:extLst>
          </p:cNvPr>
          <p:cNvPicPr>
            <a:picLocks noGrp="1" noChangeAspect="1"/>
          </p:cNvPicPr>
          <p:nvPr>
            <p:ph sz="half" idx="2"/>
          </p:nvPr>
        </p:nvPicPr>
        <p:blipFill>
          <a:blip r:embed="rId2" cstate="hqprint">
            <a:extLst>
              <a:ext uri="{28A0092B-C50C-407E-A947-70E740481C1C}">
                <a14:useLocalDpi xmlns:a14="http://schemas.microsoft.com/office/drawing/2010/main"/>
              </a:ext>
            </a:extLst>
          </a:blip>
          <a:stretch>
            <a:fillRect/>
          </a:stretch>
        </p:blipFill>
        <p:spPr>
          <a:xfrm>
            <a:off x="2338628" y="3520230"/>
            <a:ext cx="2127815" cy="2840037"/>
          </a:xfrm>
        </p:spPr>
      </p:pic>
      <p:sp>
        <p:nvSpPr>
          <p:cNvPr id="5" name="Text Placeholder 4">
            <a:extLst>
              <a:ext uri="{FF2B5EF4-FFF2-40B4-BE49-F238E27FC236}">
                <a16:creationId xmlns:a16="http://schemas.microsoft.com/office/drawing/2014/main" id="{F9A7F79E-D050-F74D-9CA4-DF023FA99677}"/>
              </a:ext>
            </a:extLst>
          </p:cNvPr>
          <p:cNvSpPr>
            <a:spLocks noGrp="1"/>
          </p:cNvSpPr>
          <p:nvPr>
            <p:ph type="body" sz="quarter" idx="3"/>
          </p:nvPr>
        </p:nvSpPr>
        <p:spPr/>
        <p:txBody>
          <a:bodyPr/>
          <a:lstStyle/>
          <a:p>
            <a:r>
              <a:rPr lang="fr-FR" dirty="0"/>
              <a:t>Oups …</a:t>
            </a:r>
          </a:p>
        </p:txBody>
      </p:sp>
      <p:pic>
        <p:nvPicPr>
          <p:cNvPr id="10" name="Content Placeholder 9">
            <a:extLst>
              <a:ext uri="{FF2B5EF4-FFF2-40B4-BE49-F238E27FC236}">
                <a16:creationId xmlns:a16="http://schemas.microsoft.com/office/drawing/2014/main" id="{81D939A5-575B-DD4E-9012-AF77849CE09F}"/>
              </a:ext>
            </a:extLst>
          </p:cNvPr>
          <p:cNvPicPr>
            <a:picLocks noGrp="1" noChangeAspect="1"/>
          </p:cNvPicPr>
          <p:nvPr>
            <p:ph sz="quarter" idx="4"/>
          </p:nvPr>
        </p:nvPicPr>
        <p:blipFill>
          <a:blip r:embed="rId3"/>
          <a:stretch>
            <a:fillRect/>
          </a:stretch>
        </p:blipFill>
        <p:spPr>
          <a:xfrm>
            <a:off x="6263948" y="3520230"/>
            <a:ext cx="4714685" cy="2840037"/>
          </a:xfrm>
        </p:spPr>
      </p:pic>
    </p:spTree>
    <p:extLst>
      <p:ext uri="{BB962C8B-B14F-4D97-AF65-F5344CB8AC3E}">
        <p14:creationId xmlns:p14="http://schemas.microsoft.com/office/powerpoint/2010/main" val="184088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BF42-8D90-314E-BD4C-BE5BF3B5569E}"/>
              </a:ext>
            </a:extLst>
          </p:cNvPr>
          <p:cNvSpPr>
            <a:spLocks noGrp="1"/>
          </p:cNvSpPr>
          <p:nvPr>
            <p:ph type="title"/>
          </p:nvPr>
        </p:nvSpPr>
        <p:spPr>
          <a:xfrm>
            <a:off x="1154953" y="973668"/>
            <a:ext cx="8761413" cy="706964"/>
          </a:xfrm>
        </p:spPr>
        <p:txBody>
          <a:bodyPr/>
          <a:lstStyle/>
          <a:p>
            <a:r>
              <a:rPr lang="fr-FR" dirty="0"/>
              <a:t>Problème n°2</a:t>
            </a:r>
            <a:br>
              <a:rPr lang="fr-FR" dirty="0"/>
            </a:br>
            <a:r>
              <a:rPr lang="fr-FR" dirty="0"/>
              <a:t>Lenteur pour trouver les bons </a:t>
            </a:r>
            <a:r>
              <a:rPr lang="fr-FR" dirty="0" err="1"/>
              <a:t>algos</a:t>
            </a:r>
            <a:endParaRPr lang="fr-FR" dirty="0"/>
          </a:p>
        </p:txBody>
      </p:sp>
      <p:sp>
        <p:nvSpPr>
          <p:cNvPr id="3" name="Text Placeholder 2">
            <a:extLst>
              <a:ext uri="{FF2B5EF4-FFF2-40B4-BE49-F238E27FC236}">
                <a16:creationId xmlns:a16="http://schemas.microsoft.com/office/drawing/2014/main" id="{F38BAEED-BE44-6C41-8650-F54E052537AC}"/>
              </a:ext>
            </a:extLst>
          </p:cNvPr>
          <p:cNvSpPr>
            <a:spLocks noGrp="1"/>
          </p:cNvSpPr>
          <p:nvPr>
            <p:ph type="body" idx="1"/>
          </p:nvPr>
        </p:nvSpPr>
        <p:spPr>
          <a:xfrm>
            <a:off x="1421726" y="2603500"/>
            <a:ext cx="4558385" cy="752544"/>
          </a:xfrm>
        </p:spPr>
        <p:txBody>
          <a:bodyPr/>
          <a:lstStyle/>
          <a:p>
            <a:r>
              <a:rPr lang="fr-FR" dirty="0" err="1"/>
              <a:t>Hmm</a:t>
            </a:r>
            <a:r>
              <a:rPr lang="fr-FR" dirty="0"/>
              <a:t>, et si je faisais deux boucles imbriquées …, ou alors une session de </a:t>
            </a:r>
            <a:r>
              <a:rPr lang="fr-FR" dirty="0" err="1"/>
              <a:t>debug</a:t>
            </a:r>
            <a:r>
              <a:rPr lang="fr-FR" dirty="0"/>
              <a:t> ?</a:t>
            </a:r>
          </a:p>
        </p:txBody>
      </p:sp>
      <p:sp>
        <p:nvSpPr>
          <p:cNvPr id="5" name="Text Placeholder 4">
            <a:extLst>
              <a:ext uri="{FF2B5EF4-FFF2-40B4-BE49-F238E27FC236}">
                <a16:creationId xmlns:a16="http://schemas.microsoft.com/office/drawing/2014/main" id="{F9A7F79E-D050-F74D-9CA4-DF023FA99677}"/>
              </a:ext>
            </a:extLst>
          </p:cNvPr>
          <p:cNvSpPr>
            <a:spLocks noGrp="1"/>
          </p:cNvSpPr>
          <p:nvPr>
            <p:ph type="body" sz="quarter" idx="3"/>
          </p:nvPr>
        </p:nvSpPr>
        <p:spPr>
          <a:xfrm>
            <a:off x="6960532" y="2603500"/>
            <a:ext cx="4073339" cy="752544"/>
          </a:xfrm>
        </p:spPr>
        <p:txBody>
          <a:bodyPr/>
          <a:lstStyle/>
          <a:p>
            <a:r>
              <a:rPr lang="fr-FR" dirty="0"/>
              <a:t>Hey, ça fait 6 heures que t’es dessus …</a:t>
            </a:r>
          </a:p>
        </p:txBody>
      </p:sp>
      <p:pic>
        <p:nvPicPr>
          <p:cNvPr id="9" name="Content Placeholder 8">
            <a:extLst>
              <a:ext uri="{FF2B5EF4-FFF2-40B4-BE49-F238E27FC236}">
                <a16:creationId xmlns:a16="http://schemas.microsoft.com/office/drawing/2014/main" id="{00B6CBA5-4188-5640-BDDC-88695D694AC0}"/>
              </a:ext>
            </a:extLst>
          </p:cNvPr>
          <p:cNvPicPr>
            <a:picLocks noGrp="1" noChangeAspect="1"/>
          </p:cNvPicPr>
          <p:nvPr>
            <p:ph sz="half" idx="2"/>
          </p:nvPr>
        </p:nvPicPr>
        <p:blipFill>
          <a:blip r:embed="rId2"/>
          <a:stretch>
            <a:fillRect/>
          </a:stretch>
        </p:blipFill>
        <p:spPr>
          <a:xfrm>
            <a:off x="1421726" y="3520229"/>
            <a:ext cx="4291611" cy="2840037"/>
          </a:xfrm>
        </p:spPr>
      </p:pic>
      <p:pic>
        <p:nvPicPr>
          <p:cNvPr id="14" name="Content Placeholder 13">
            <a:extLst>
              <a:ext uri="{FF2B5EF4-FFF2-40B4-BE49-F238E27FC236}">
                <a16:creationId xmlns:a16="http://schemas.microsoft.com/office/drawing/2014/main" id="{6DB00AD3-3DBD-9D4B-8E3A-F32EAF104759}"/>
              </a:ext>
            </a:extLst>
          </p:cNvPr>
          <p:cNvPicPr>
            <a:picLocks noGrp="1" noChangeAspect="1"/>
          </p:cNvPicPr>
          <p:nvPr>
            <p:ph sz="quarter" idx="4"/>
          </p:nvPr>
        </p:nvPicPr>
        <p:blipFill>
          <a:blip r:embed="rId3"/>
          <a:stretch>
            <a:fillRect/>
          </a:stretch>
        </p:blipFill>
        <p:spPr>
          <a:xfrm>
            <a:off x="6960532" y="3520228"/>
            <a:ext cx="3321517" cy="2840037"/>
          </a:xfrm>
        </p:spPr>
      </p:pic>
    </p:spTree>
    <p:extLst>
      <p:ext uri="{BB962C8B-B14F-4D97-AF65-F5344CB8AC3E}">
        <p14:creationId xmlns:p14="http://schemas.microsoft.com/office/powerpoint/2010/main" val="3869456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BF42-8D90-314E-BD4C-BE5BF3B5569E}"/>
              </a:ext>
            </a:extLst>
          </p:cNvPr>
          <p:cNvSpPr>
            <a:spLocks noGrp="1"/>
          </p:cNvSpPr>
          <p:nvPr>
            <p:ph type="title"/>
          </p:nvPr>
        </p:nvSpPr>
        <p:spPr/>
        <p:txBody>
          <a:bodyPr/>
          <a:lstStyle/>
          <a:p>
            <a:r>
              <a:rPr lang="fr-FR" dirty="0"/>
              <a:t>Problème n°3</a:t>
            </a:r>
            <a:br>
              <a:rPr lang="fr-FR" dirty="0"/>
            </a:br>
            <a:r>
              <a:rPr lang="fr-FR" dirty="0"/>
              <a:t>Code mort et inaccessible à foison</a:t>
            </a:r>
          </a:p>
        </p:txBody>
      </p:sp>
      <p:sp>
        <p:nvSpPr>
          <p:cNvPr id="3" name="Text Placeholder 2">
            <a:extLst>
              <a:ext uri="{FF2B5EF4-FFF2-40B4-BE49-F238E27FC236}">
                <a16:creationId xmlns:a16="http://schemas.microsoft.com/office/drawing/2014/main" id="{F38BAEED-BE44-6C41-8650-F54E052537AC}"/>
              </a:ext>
            </a:extLst>
          </p:cNvPr>
          <p:cNvSpPr>
            <a:spLocks noGrp="1"/>
          </p:cNvSpPr>
          <p:nvPr>
            <p:ph type="body" idx="1"/>
          </p:nvPr>
        </p:nvSpPr>
        <p:spPr>
          <a:xfrm>
            <a:off x="1154954" y="2603499"/>
            <a:ext cx="4825157" cy="840091"/>
          </a:xfrm>
        </p:spPr>
        <p:txBody>
          <a:bodyPr/>
          <a:lstStyle/>
          <a:p>
            <a:r>
              <a:rPr lang="fr-FR" dirty="0"/>
              <a:t>Mais ‘a’ ne sera jamais supérieur à ‘b’ …</a:t>
            </a:r>
          </a:p>
        </p:txBody>
      </p:sp>
      <p:sp>
        <p:nvSpPr>
          <p:cNvPr id="5" name="Text Placeholder 4">
            <a:extLst>
              <a:ext uri="{FF2B5EF4-FFF2-40B4-BE49-F238E27FC236}">
                <a16:creationId xmlns:a16="http://schemas.microsoft.com/office/drawing/2014/main" id="{F9A7F79E-D050-F74D-9CA4-DF023FA99677}"/>
              </a:ext>
            </a:extLst>
          </p:cNvPr>
          <p:cNvSpPr>
            <a:spLocks noGrp="1"/>
          </p:cNvSpPr>
          <p:nvPr>
            <p:ph type="body" sz="quarter" idx="3"/>
          </p:nvPr>
        </p:nvSpPr>
        <p:spPr>
          <a:xfrm>
            <a:off x="6208712" y="2603500"/>
            <a:ext cx="4825159" cy="840090"/>
          </a:xfrm>
        </p:spPr>
        <p:txBody>
          <a:bodyPr/>
          <a:lstStyle/>
          <a:p>
            <a:r>
              <a:rPr lang="fr-FR" dirty="0"/>
              <a:t>Méthode qui fait 150 lignes au lieu de 10 lignes</a:t>
            </a:r>
          </a:p>
        </p:txBody>
      </p:sp>
      <p:pic>
        <p:nvPicPr>
          <p:cNvPr id="14" name="Content Placeholder 13">
            <a:extLst>
              <a:ext uri="{FF2B5EF4-FFF2-40B4-BE49-F238E27FC236}">
                <a16:creationId xmlns:a16="http://schemas.microsoft.com/office/drawing/2014/main" id="{67534163-D4E3-804E-A3E4-7DE1393FAE76}"/>
              </a:ext>
            </a:extLst>
          </p:cNvPr>
          <p:cNvPicPr>
            <a:picLocks noGrp="1" noChangeAspect="1"/>
          </p:cNvPicPr>
          <p:nvPr>
            <p:ph sz="half" idx="2"/>
          </p:nvPr>
        </p:nvPicPr>
        <p:blipFill>
          <a:blip r:embed="rId2"/>
          <a:stretch>
            <a:fillRect/>
          </a:stretch>
        </p:blipFill>
        <p:spPr>
          <a:xfrm>
            <a:off x="2085384" y="3675653"/>
            <a:ext cx="2827084" cy="2497547"/>
          </a:xfrm>
        </p:spPr>
      </p:pic>
      <p:pic>
        <p:nvPicPr>
          <p:cNvPr id="18" name="Content Placeholder 17">
            <a:extLst>
              <a:ext uri="{FF2B5EF4-FFF2-40B4-BE49-F238E27FC236}">
                <a16:creationId xmlns:a16="http://schemas.microsoft.com/office/drawing/2014/main" id="{300C25B5-87EC-704A-A642-40DB71E6FC96}"/>
              </a:ext>
            </a:extLst>
          </p:cNvPr>
          <p:cNvPicPr>
            <a:picLocks noGrp="1" noChangeAspect="1"/>
          </p:cNvPicPr>
          <p:nvPr>
            <p:ph sz="quarter" idx="4"/>
          </p:nvPr>
        </p:nvPicPr>
        <p:blipFill>
          <a:blip r:embed="rId3"/>
          <a:stretch>
            <a:fillRect/>
          </a:stretch>
        </p:blipFill>
        <p:spPr>
          <a:xfrm>
            <a:off x="6624412" y="3647281"/>
            <a:ext cx="3584007" cy="2150404"/>
          </a:xfrm>
        </p:spPr>
      </p:pic>
    </p:spTree>
    <p:extLst>
      <p:ext uri="{BB962C8B-B14F-4D97-AF65-F5344CB8AC3E}">
        <p14:creationId xmlns:p14="http://schemas.microsoft.com/office/powerpoint/2010/main" val="219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BF42-8D90-314E-BD4C-BE5BF3B5569E}"/>
              </a:ext>
            </a:extLst>
          </p:cNvPr>
          <p:cNvSpPr>
            <a:spLocks noGrp="1"/>
          </p:cNvSpPr>
          <p:nvPr>
            <p:ph type="title"/>
          </p:nvPr>
        </p:nvSpPr>
        <p:spPr/>
        <p:txBody>
          <a:bodyPr/>
          <a:lstStyle/>
          <a:p>
            <a:r>
              <a:rPr lang="fr-FR" dirty="0"/>
              <a:t>Problème n°4</a:t>
            </a:r>
            <a:br>
              <a:rPr lang="fr-FR" dirty="0"/>
            </a:br>
            <a:r>
              <a:rPr lang="fr-FR" dirty="0"/>
              <a:t>Peur de toucher au code existant</a:t>
            </a:r>
          </a:p>
        </p:txBody>
      </p:sp>
      <p:sp>
        <p:nvSpPr>
          <p:cNvPr id="3" name="Text Placeholder 2">
            <a:extLst>
              <a:ext uri="{FF2B5EF4-FFF2-40B4-BE49-F238E27FC236}">
                <a16:creationId xmlns:a16="http://schemas.microsoft.com/office/drawing/2014/main" id="{F38BAEED-BE44-6C41-8650-F54E052537AC}"/>
              </a:ext>
            </a:extLst>
          </p:cNvPr>
          <p:cNvSpPr>
            <a:spLocks noGrp="1"/>
          </p:cNvSpPr>
          <p:nvPr>
            <p:ph type="body" idx="1"/>
          </p:nvPr>
        </p:nvSpPr>
        <p:spPr>
          <a:xfrm>
            <a:off x="1154953" y="2815177"/>
            <a:ext cx="4825157" cy="576262"/>
          </a:xfrm>
        </p:spPr>
        <p:txBody>
          <a:bodyPr/>
          <a:lstStyle/>
          <a:p>
            <a:r>
              <a:rPr lang="fr-FR" dirty="0"/>
              <a:t>Interdiction de modifier le cœur d’un code existant …</a:t>
            </a:r>
          </a:p>
        </p:txBody>
      </p:sp>
      <p:sp>
        <p:nvSpPr>
          <p:cNvPr id="5" name="Text Placeholder 4">
            <a:extLst>
              <a:ext uri="{FF2B5EF4-FFF2-40B4-BE49-F238E27FC236}">
                <a16:creationId xmlns:a16="http://schemas.microsoft.com/office/drawing/2014/main" id="{F9A7F79E-D050-F74D-9CA4-DF023FA99677}"/>
              </a:ext>
            </a:extLst>
          </p:cNvPr>
          <p:cNvSpPr>
            <a:spLocks noGrp="1"/>
          </p:cNvSpPr>
          <p:nvPr>
            <p:ph type="body" sz="quarter" idx="3"/>
          </p:nvPr>
        </p:nvSpPr>
        <p:spPr>
          <a:xfrm>
            <a:off x="6208712" y="2603499"/>
            <a:ext cx="4825159" cy="810909"/>
          </a:xfrm>
        </p:spPr>
        <p:txBody>
          <a:bodyPr/>
          <a:lstStyle/>
          <a:p>
            <a:r>
              <a:rPr lang="fr-FR" dirty="0"/>
              <a:t>Par crainte de …</a:t>
            </a:r>
          </a:p>
        </p:txBody>
      </p:sp>
      <p:pic>
        <p:nvPicPr>
          <p:cNvPr id="27" name="Content Placeholder 26">
            <a:extLst>
              <a:ext uri="{FF2B5EF4-FFF2-40B4-BE49-F238E27FC236}">
                <a16:creationId xmlns:a16="http://schemas.microsoft.com/office/drawing/2014/main" id="{3A213A6F-C41C-3740-82F3-1C7DD1D6DCD4}"/>
              </a:ext>
            </a:extLst>
          </p:cNvPr>
          <p:cNvPicPr>
            <a:picLocks noGrp="1" noChangeAspect="1"/>
          </p:cNvPicPr>
          <p:nvPr>
            <p:ph sz="half" idx="2"/>
          </p:nvPr>
        </p:nvPicPr>
        <p:blipFill>
          <a:blip r:embed="rId2"/>
          <a:stretch>
            <a:fillRect/>
          </a:stretch>
        </p:blipFill>
        <p:spPr>
          <a:xfrm>
            <a:off x="1586656" y="3414407"/>
            <a:ext cx="3670671" cy="2840037"/>
          </a:xfrm>
        </p:spPr>
      </p:pic>
      <p:pic>
        <p:nvPicPr>
          <p:cNvPr id="31" name="Content Placeholder 30">
            <a:extLst>
              <a:ext uri="{FF2B5EF4-FFF2-40B4-BE49-F238E27FC236}">
                <a16:creationId xmlns:a16="http://schemas.microsoft.com/office/drawing/2014/main" id="{AA174E56-D9CC-D643-9AE6-1844E9CA0C93}"/>
              </a:ext>
            </a:extLst>
          </p:cNvPr>
          <p:cNvPicPr>
            <a:picLocks noGrp="1" noChangeAspect="1"/>
          </p:cNvPicPr>
          <p:nvPr>
            <p:ph sz="quarter" idx="4"/>
          </p:nvPr>
        </p:nvPicPr>
        <p:blipFill>
          <a:blip r:embed="rId3"/>
          <a:stretch>
            <a:fillRect/>
          </a:stretch>
        </p:blipFill>
        <p:spPr>
          <a:xfrm>
            <a:off x="6827403" y="3414408"/>
            <a:ext cx="3587776" cy="2840037"/>
          </a:xfrm>
        </p:spPr>
      </p:pic>
    </p:spTree>
    <p:extLst>
      <p:ext uri="{BB962C8B-B14F-4D97-AF65-F5344CB8AC3E}">
        <p14:creationId xmlns:p14="http://schemas.microsoft.com/office/powerpoint/2010/main" val="72418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BF42-8D90-314E-BD4C-BE5BF3B5569E}"/>
              </a:ext>
            </a:extLst>
          </p:cNvPr>
          <p:cNvSpPr>
            <a:spLocks noGrp="1"/>
          </p:cNvSpPr>
          <p:nvPr>
            <p:ph type="title"/>
          </p:nvPr>
        </p:nvSpPr>
        <p:spPr/>
        <p:txBody>
          <a:bodyPr/>
          <a:lstStyle/>
          <a:p>
            <a:r>
              <a:rPr lang="fr-FR" dirty="0"/>
              <a:t>Problème n°5</a:t>
            </a:r>
            <a:br>
              <a:rPr lang="fr-FR" dirty="0"/>
            </a:br>
            <a:r>
              <a:rPr lang="fr-FR" dirty="0"/>
              <a:t>Perte de la connaissance métier</a:t>
            </a:r>
          </a:p>
        </p:txBody>
      </p:sp>
      <p:sp>
        <p:nvSpPr>
          <p:cNvPr id="3" name="Text Placeholder 2">
            <a:extLst>
              <a:ext uri="{FF2B5EF4-FFF2-40B4-BE49-F238E27FC236}">
                <a16:creationId xmlns:a16="http://schemas.microsoft.com/office/drawing/2014/main" id="{F38BAEED-BE44-6C41-8650-F54E052537AC}"/>
              </a:ext>
            </a:extLst>
          </p:cNvPr>
          <p:cNvSpPr>
            <a:spLocks noGrp="1"/>
          </p:cNvSpPr>
          <p:nvPr>
            <p:ph type="body" idx="1"/>
          </p:nvPr>
        </p:nvSpPr>
        <p:spPr>
          <a:xfrm>
            <a:off x="1709467" y="2603500"/>
            <a:ext cx="4270644" cy="576262"/>
          </a:xfrm>
        </p:spPr>
        <p:txBody>
          <a:bodyPr/>
          <a:lstStyle/>
          <a:p>
            <a:r>
              <a:rPr lang="fr-FR" dirty="0"/>
              <a:t>Quel est l’intention métier de ce code ?</a:t>
            </a:r>
          </a:p>
        </p:txBody>
      </p:sp>
      <p:sp>
        <p:nvSpPr>
          <p:cNvPr id="5" name="Text Placeholder 4">
            <a:extLst>
              <a:ext uri="{FF2B5EF4-FFF2-40B4-BE49-F238E27FC236}">
                <a16:creationId xmlns:a16="http://schemas.microsoft.com/office/drawing/2014/main" id="{F9A7F79E-D050-F74D-9CA4-DF023FA99677}"/>
              </a:ext>
            </a:extLst>
          </p:cNvPr>
          <p:cNvSpPr>
            <a:spLocks noGrp="1"/>
          </p:cNvSpPr>
          <p:nvPr>
            <p:ph type="body" sz="quarter" idx="3"/>
          </p:nvPr>
        </p:nvSpPr>
        <p:spPr/>
        <p:txBody>
          <a:bodyPr/>
          <a:lstStyle/>
          <a:p>
            <a:r>
              <a:rPr lang="fr-FR" dirty="0"/>
              <a:t>Aucune idée … et plus personne ne sait</a:t>
            </a:r>
          </a:p>
        </p:txBody>
      </p:sp>
      <p:pic>
        <p:nvPicPr>
          <p:cNvPr id="9" name="Content Placeholder 8">
            <a:extLst>
              <a:ext uri="{FF2B5EF4-FFF2-40B4-BE49-F238E27FC236}">
                <a16:creationId xmlns:a16="http://schemas.microsoft.com/office/drawing/2014/main" id="{926FCC79-2918-754A-9B44-3D9523751549}"/>
              </a:ext>
            </a:extLst>
          </p:cNvPr>
          <p:cNvPicPr>
            <a:picLocks noGrp="1" noChangeAspect="1"/>
          </p:cNvPicPr>
          <p:nvPr>
            <p:ph sz="half" idx="2"/>
          </p:nvPr>
        </p:nvPicPr>
        <p:blipFill>
          <a:blip r:embed="rId2"/>
          <a:stretch>
            <a:fillRect/>
          </a:stretch>
        </p:blipFill>
        <p:spPr>
          <a:xfrm>
            <a:off x="1709467" y="3179763"/>
            <a:ext cx="3716879" cy="2840037"/>
          </a:xfrm>
        </p:spPr>
      </p:pic>
      <p:pic>
        <p:nvPicPr>
          <p:cNvPr id="14" name="Content Placeholder 13">
            <a:extLst>
              <a:ext uri="{FF2B5EF4-FFF2-40B4-BE49-F238E27FC236}">
                <a16:creationId xmlns:a16="http://schemas.microsoft.com/office/drawing/2014/main" id="{CF922FC4-213E-B041-B1F3-41B44F0B935A}"/>
              </a:ext>
            </a:extLst>
          </p:cNvPr>
          <p:cNvPicPr>
            <a:picLocks noGrp="1" noChangeAspect="1"/>
          </p:cNvPicPr>
          <p:nvPr>
            <p:ph sz="quarter" idx="4"/>
          </p:nvPr>
        </p:nvPicPr>
        <p:blipFill>
          <a:blip r:embed="rId3"/>
          <a:stretch>
            <a:fillRect/>
          </a:stretch>
        </p:blipFill>
        <p:spPr>
          <a:xfrm>
            <a:off x="6208713" y="3239439"/>
            <a:ext cx="4824412" cy="2720685"/>
          </a:xfrm>
        </p:spPr>
      </p:pic>
    </p:spTree>
    <p:extLst>
      <p:ext uri="{BB962C8B-B14F-4D97-AF65-F5344CB8AC3E}">
        <p14:creationId xmlns:p14="http://schemas.microsoft.com/office/powerpoint/2010/main" val="346327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18B0-0F94-F14E-9564-4D6AC699084B}"/>
              </a:ext>
            </a:extLst>
          </p:cNvPr>
          <p:cNvSpPr>
            <a:spLocks noGrp="1"/>
          </p:cNvSpPr>
          <p:nvPr>
            <p:ph type="title"/>
          </p:nvPr>
        </p:nvSpPr>
        <p:spPr/>
        <p:txBody>
          <a:bodyPr/>
          <a:lstStyle/>
          <a:p>
            <a:r>
              <a:rPr lang="fr-FR" dirty="0"/>
              <a:t>Il ne faut donc pas s’étonner si</a:t>
            </a:r>
          </a:p>
        </p:txBody>
      </p:sp>
      <p:sp>
        <p:nvSpPr>
          <p:cNvPr id="3" name="Content Placeholder 2">
            <a:extLst>
              <a:ext uri="{FF2B5EF4-FFF2-40B4-BE49-F238E27FC236}">
                <a16:creationId xmlns:a16="http://schemas.microsoft.com/office/drawing/2014/main" id="{100307C5-43FA-244A-A9E9-4DBAAEEFA9CE}"/>
              </a:ext>
            </a:extLst>
          </p:cNvPr>
          <p:cNvSpPr>
            <a:spLocks noGrp="1"/>
          </p:cNvSpPr>
          <p:nvPr>
            <p:ph idx="1"/>
          </p:nvPr>
        </p:nvSpPr>
        <p:spPr/>
        <p:txBody>
          <a:bodyPr/>
          <a:lstStyle/>
          <a:p>
            <a:r>
              <a:rPr lang="fr-FR" dirty="0"/>
              <a:t>Les délais de livraison explosent, même pour réaliser la moindre évolution</a:t>
            </a:r>
          </a:p>
          <a:p>
            <a:r>
              <a:rPr lang="fr-FR" dirty="0"/>
              <a:t>Le nombre d’anomalies ne décroit réellement jamais</a:t>
            </a:r>
          </a:p>
          <a:p>
            <a:r>
              <a:rPr lang="fr-FR" dirty="0"/>
              <a:t>Le code devient quasiment illisible voire incompréhensible</a:t>
            </a:r>
          </a:p>
          <a:p>
            <a:r>
              <a:rPr lang="fr-FR" dirty="0"/>
              <a:t>Les promesses envers le client ne sont pas tenues</a:t>
            </a:r>
          </a:p>
          <a:p>
            <a:r>
              <a:rPr lang="fr-FR" dirty="0"/>
              <a:t>Les développeurs songent déjà à changer de mission, pour malheureusement revivre la même expérience bien souvent</a:t>
            </a:r>
          </a:p>
        </p:txBody>
      </p:sp>
    </p:spTree>
    <p:extLst>
      <p:ext uri="{BB962C8B-B14F-4D97-AF65-F5344CB8AC3E}">
        <p14:creationId xmlns:p14="http://schemas.microsoft.com/office/powerpoint/2010/main" val="1430857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
  <TotalTime>1889</TotalTime>
  <Words>2926</Words>
  <Application>Microsoft Macintosh PowerPoint</Application>
  <PresentationFormat>Widescreen</PresentationFormat>
  <Paragraphs>159</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Century Gothic</vt:lpstr>
      <vt:lpstr>Wingdings 3</vt:lpstr>
      <vt:lpstr>Ion Boardroom</vt:lpstr>
      <vt:lpstr>TDD et la Clean Architecture</vt:lpstr>
      <vt:lpstr>L’entreprise WealCome</vt:lpstr>
      <vt:lpstr>PowerPoint Presentation</vt:lpstr>
      <vt:lpstr>Problème n°1 Des livraisons de code surprenantes</vt:lpstr>
      <vt:lpstr>Problème n°2 Lenteur pour trouver les bons algos</vt:lpstr>
      <vt:lpstr>Problème n°3 Code mort et inaccessible à foison</vt:lpstr>
      <vt:lpstr>Problème n°4 Peur de toucher au code existant</vt:lpstr>
      <vt:lpstr>Problème n°5 Perte de la connaissance métier</vt:lpstr>
      <vt:lpstr>Il ne faut donc pas s’étonner si</vt:lpstr>
      <vt:lpstr>PowerPoint Presentation</vt:lpstr>
      <vt:lpstr>La potion magique :  le Test-Driven Development !</vt:lpstr>
      <vt:lpstr>Qu’est-ce que TDD ?</vt:lpstr>
      <vt:lpstr>Parenthèse cruciale sur les tests unitaires</vt:lpstr>
      <vt:lpstr>Comment ça marche le TDD ?</vt:lpstr>
      <vt:lpstr>Le respect du cycle permet d’avancer pas à pas sans difficultés</vt:lpstr>
      <vt:lpstr>Avantages de la discipline TDD</vt:lpstr>
      <vt:lpstr>Et si on teste « après coup », alternative au TDD ?</vt:lpstr>
      <vt:lpstr>Exercice pour s’entraîner au TDD : Kata Coins !</vt:lpstr>
      <vt:lpstr>Pour la culture, deux styles de TDD</vt:lpstr>
      <vt:lpstr>PowerPoint Presentation</vt:lpstr>
      <vt:lpstr>Un test unitaire lent n’est pas unitaire !</vt:lpstr>
      <vt:lpstr>PowerPoint Presentation</vt:lpstr>
      <vt:lpstr>La 2ème potion magique :  L’inversion de dépendances !</vt:lpstr>
      <vt:lpstr>L’inversion de dépendances !</vt:lpstr>
      <vt:lpstr>PowerPoint Presentation</vt:lpstr>
      <vt:lpstr>La Clean Architecture, ton code devient des plugins à la business logic</vt:lpstr>
      <vt:lpstr>L’accent sur les use cases, le découplage avec les technos</vt:lpstr>
      <vt:lpstr>Le TDD ou plus généralement les tests dans tout ça ?</vt:lpstr>
      <vt:lpstr>Rappel des différents types de tests cruciaux </vt:lpstr>
      <vt:lpstr>C’est parti pour notre application backend from scratch !</vt:lpstr>
      <vt:lpstr>WealUber – La plateforme Uber-Like</vt:lpstr>
      <vt:lpstr>WealUber – Règles de gestion</vt:lpstr>
      <vt:lpstr>Livres que WealCome recommande</vt:lpstr>
      <vt:lpstr>Articles que WealCome recommande</vt:lpstr>
      <vt:lpstr>Vidéos que WealCome recommande</vt:lpstr>
      <vt:lpstr>Podcasts que WealCome recommande</vt:lpstr>
      <vt:lpstr>Communauté vivante créée par WealCome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et la Clean Architecture</dc:title>
  <dc:creator>Mik378</dc:creator>
  <cp:lastModifiedBy>Microsoft Office User</cp:lastModifiedBy>
  <cp:revision>148</cp:revision>
  <cp:lastPrinted>2022-03-28T21:48:47Z</cp:lastPrinted>
  <dcterms:created xsi:type="dcterms:W3CDTF">2020-06-23T08:52:34Z</dcterms:created>
  <dcterms:modified xsi:type="dcterms:W3CDTF">2022-03-28T21:52:51Z</dcterms:modified>
</cp:coreProperties>
</file>